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13" r:id="rId1"/>
  </p:sldMasterIdLst>
  <p:notesMasterIdLst>
    <p:notesMasterId r:id="rId34"/>
  </p:notesMasterIdLst>
  <p:sldIdLst>
    <p:sldId id="256" r:id="rId2"/>
    <p:sldId id="257" r:id="rId3"/>
    <p:sldId id="258" r:id="rId4"/>
    <p:sldId id="259" r:id="rId5"/>
    <p:sldId id="260" r:id="rId6"/>
    <p:sldId id="261" r:id="rId7"/>
    <p:sldId id="262" r:id="rId8"/>
    <p:sldId id="263" r:id="rId9"/>
    <p:sldId id="285" r:id="rId10"/>
    <p:sldId id="265" r:id="rId11"/>
    <p:sldId id="266" r:id="rId12"/>
    <p:sldId id="267" r:id="rId13"/>
    <p:sldId id="268" r:id="rId14"/>
    <p:sldId id="269" r:id="rId15"/>
    <p:sldId id="270" r:id="rId16"/>
    <p:sldId id="271" r:id="rId17"/>
    <p:sldId id="272" r:id="rId18"/>
    <p:sldId id="273" r:id="rId19"/>
    <p:sldId id="275" r:id="rId20"/>
    <p:sldId id="287" r:id="rId21"/>
    <p:sldId id="288" r:id="rId22"/>
    <p:sldId id="277" r:id="rId23"/>
    <p:sldId id="276" r:id="rId24"/>
    <p:sldId id="278" r:id="rId25"/>
    <p:sldId id="279" r:id="rId26"/>
    <p:sldId id="280" r:id="rId27"/>
    <p:sldId id="289" r:id="rId28"/>
    <p:sldId id="290" r:id="rId29"/>
    <p:sldId id="281" r:id="rId30"/>
    <p:sldId id="283" r:id="rId31"/>
    <p:sldId id="286" r:id="rId32"/>
    <p:sldId id="284" r:id="rId33"/>
  </p:sldIdLst>
  <p:sldSz cx="12192000" cy="6858000"/>
  <p:notesSz cx="6858000" cy="9144000"/>
  <p:embeddedFontLst>
    <p:embeddedFont>
      <p:font typeface="Cambria Math" panose="02040503050406030204" pitchFamily="18" charset="0"/>
      <p:regular r:id="rId35"/>
    </p:embeddedFont>
    <p:embeddedFont>
      <p:font typeface="Century Gothic" panose="020B0502020202020204" pitchFamily="34" charset="0"/>
      <p:regular r:id="rId36"/>
      <p:bold r:id="rId37"/>
      <p:italic r:id="rId38"/>
      <p:boldItalic r:id="rId39"/>
    </p:embeddedFont>
    <p:embeddedFont>
      <p:font typeface="Times" panose="02020603050405020304" pitchFamily="18" charset="0"/>
      <p:regular r:id="rId40"/>
      <p:bold r:id="rId41"/>
      <p:italic r:id="rId42"/>
      <p:boldItalic r:id="rId43"/>
    </p:embeddedFont>
    <p:embeddedFont>
      <p:font typeface="Wingdings 3" panose="05040102010807070707" pitchFamily="18" charset="2"/>
      <p:regular r:id="rId44"/>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45" roundtripDataSignature="AMtx7mhevc8EpmUp4R5MibMEtsTIhuwd4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A5C2CF7-66FA-4206-B37D-C6D4C52465C7}">
  <a:tblStyle styleId="{1A5C2CF7-66FA-4206-B37D-C6D4C52465C7}"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9D449822-C13A-417F-9CF0-71C0C00FF744}" styleName="Table_1">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9EFF7"/>
          </a:solidFill>
        </a:fill>
      </a:tcStyle>
    </a:wholeTbl>
    <a:band1H>
      <a:tcTxStyle/>
      <a:tcStyle>
        <a:tcBdr/>
        <a:fill>
          <a:solidFill>
            <a:srgbClr val="D0DEEF"/>
          </a:solidFill>
        </a:fill>
      </a:tcStyle>
    </a:band1H>
    <a:band2H>
      <a:tcTxStyle/>
      <a:tcStyle>
        <a:tcBdr/>
      </a:tcStyle>
    </a:band2H>
    <a:band1V>
      <a:tcTxStyle/>
      <a:tcStyle>
        <a:tcBdr/>
        <a:fill>
          <a:solidFill>
            <a:srgbClr val="D0DEEF"/>
          </a:solidFill>
        </a:fill>
      </a:tcStyle>
    </a:band1V>
    <a:band2V>
      <a:tcTxStyle/>
      <a:tcStyle>
        <a:tcBdr/>
      </a:tcStyle>
    </a:band2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56" d="100"/>
          <a:sy n="56" d="100"/>
        </p:scale>
        <p:origin x="1044"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5.fntdata"/><Relationship Id="rId21" Type="http://schemas.openxmlformats.org/officeDocument/2006/relationships/slide" Target="slides/slide20.xml"/><Relationship Id="rId34" Type="http://schemas.openxmlformats.org/officeDocument/2006/relationships/notesMaster" Target="notesMasters/notesMaster1.xml"/><Relationship Id="rId42" Type="http://schemas.openxmlformats.org/officeDocument/2006/relationships/font" Target="fonts/font8.fntdata"/><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3.fntdata"/><Relationship Id="rId40" Type="http://schemas.openxmlformats.org/officeDocument/2006/relationships/font" Target="fonts/font6.fntdata"/><Relationship Id="rId45" Type="http://customschemas.google.com/relationships/presentationmetadata" Target="meta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2.fntdata"/><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1.fntdata"/><Relationship Id="rId43" Type="http://schemas.openxmlformats.org/officeDocument/2006/relationships/font" Target="fonts/font9.fntdata"/><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4.fntdata"/><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86" name="Google Shape;8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5" name="Google Shape;155;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4" name="Google Shape;164;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4" name="Google Shape;174;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p1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1" name="Google Shape;181;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1a49e67488f_0_2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0" name="Google Shape;190;g1a49e67488f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1a49e67488f_0_3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9" name="Google Shape;199;g1a49e67488f_0_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1a49e67488f_0_4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8" name="Google Shape;208;g1a49e67488f_0_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p2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7" name="Google Shape;217;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p2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5" name="Google Shape;225;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p3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1" name="Google Shape;241;p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94" name="Google Shape;94;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p3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1" name="Google Shape;241;p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4355947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p3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1" name="Google Shape;241;p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5165577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1a49e67488f_0_7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7" name="Google Shape;257;g1a49e67488f_0_7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1a49e67488f_0_6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9" name="Google Shape;249;g1a49e67488f_0_6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g1a49e67488f_0_11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4" name="Google Shape;264;g1a49e67488f_0_1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1a49e67488f_0_11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1" name="Google Shape;271;g1a49e67488f_0_1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1a49e67488f_0_10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8" name="Google Shape;278;g1a49e67488f_0_10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1a49e67488f_0_10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8" name="Google Shape;278;g1a49e67488f_0_10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5437873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1a49e67488f_0_10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8" name="Google Shape;278;g1a49e67488f_0_10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3118100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1a49e67488f_0_5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5" name="Google Shape;285;g1a49e67488f_0_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02" name="Google Shape;102;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p3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1" name="Google Shape;301;p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p3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1" name="Google Shape;301;p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8760468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p3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0" name="Google Shape;310;p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1" name="Google Shape;111;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8" name="Google Shape;118;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4" name="Google Shape;124;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1" name="Google Shape;131;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1a49e67488f_0_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9" name="Google Shape;139;g1a49e67488f_0_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4" name="Google Shape;174;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0384812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endParaRPr lang="en-IN"/>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IN"/>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4532464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IN"/>
          </a:p>
        </p:txBody>
      </p:sp>
      <p:sp>
        <p:nvSpPr>
          <p:cNvPr id="6" name="Footer Placeholder 5"/>
          <p:cNvSpPr>
            <a:spLocks noGrp="1"/>
          </p:cNvSpPr>
          <p:nvPr>
            <p:ph type="ftr" sz="quarter" idx="11"/>
          </p:nvPr>
        </p:nvSpPr>
        <p:spPr/>
        <p:txBody>
          <a:bodyPr/>
          <a:lstStyle/>
          <a:p>
            <a:endParaRPr lang="en-IN"/>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025645596"/>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402808148"/>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956016197"/>
      </p:ext>
    </p:extLst>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174049741"/>
      </p:ext>
    </p:extLst>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802969860"/>
      </p:ext>
    </p:extLst>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endParaRPr lang="en-IN"/>
          </a:p>
        </p:txBody>
      </p:sp>
      <p:sp>
        <p:nvSpPr>
          <p:cNvPr id="8" name="Footer Placeholder 7"/>
          <p:cNvSpPr>
            <a:spLocks noGrp="1"/>
          </p:cNvSpPr>
          <p:nvPr>
            <p:ph type="ftr" sz="quarter" idx="11"/>
          </p:nvPr>
        </p:nvSpPr>
        <p:spPr>
          <a:xfrm>
            <a:off x="561111" y="6391838"/>
            <a:ext cx="3644282" cy="304801"/>
          </a:xfrm>
        </p:spPr>
        <p:txBody>
          <a:bodyPr/>
          <a:lstStyle/>
          <a:p>
            <a:endParaRPr lang="en-IN"/>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494974156"/>
      </p:ext>
    </p:extLst>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95378932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1426928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7166843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4498576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5196608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7758382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6157419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IN"/>
          </a:p>
        </p:txBody>
      </p:sp>
      <p:sp>
        <p:nvSpPr>
          <p:cNvPr id="3" name="Footer Placeholder 2"/>
          <p:cNvSpPr>
            <a:spLocks noGrp="1"/>
          </p:cNvSpPr>
          <p:nvPr>
            <p:ph type="ftr" sz="quarter" idx="11"/>
          </p:nvPr>
        </p:nvSpPr>
        <p:spPr/>
        <p:txBody>
          <a:bodyPr/>
          <a:lstStyle/>
          <a:p>
            <a:endParaRPr lang="en-IN"/>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9310702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IN"/>
          </a:p>
        </p:txBody>
      </p:sp>
      <p:sp>
        <p:nvSpPr>
          <p:cNvPr id="6" name="Footer Placeholder 5"/>
          <p:cNvSpPr>
            <a:spLocks noGrp="1"/>
          </p:cNvSpPr>
          <p:nvPr>
            <p:ph type="ftr" sz="quarter" idx="11"/>
          </p:nvPr>
        </p:nvSpPr>
        <p:spPr/>
        <p:txBody>
          <a:bodyPr/>
          <a:lstStyle/>
          <a:p>
            <a:endParaRPr lang="en-IN"/>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0641912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IN"/>
          </a:p>
        </p:txBody>
      </p:sp>
      <p:sp>
        <p:nvSpPr>
          <p:cNvPr id="6" name="Footer Placeholder 5"/>
          <p:cNvSpPr>
            <a:spLocks noGrp="1"/>
          </p:cNvSpPr>
          <p:nvPr>
            <p:ph type="ftr" sz="quarter" idx="11"/>
          </p:nvPr>
        </p:nvSpPr>
        <p:spPr/>
        <p:txBody>
          <a:bodyPr/>
          <a:lstStyle/>
          <a:p>
            <a:endParaRPr lang="en-IN"/>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671547293"/>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endParaRPr lang="en-IN"/>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IN"/>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40637804"/>
      </p:ext>
    </p:extLst>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5" r:id="rId12"/>
    <p:sldLayoutId id="2147483726" r:id="rId13"/>
    <p:sldLayoutId id="2147483727" r:id="rId14"/>
    <p:sldLayoutId id="2147483728" r:id="rId15"/>
    <p:sldLayoutId id="2147483729" r:id="rId16"/>
    <p:sldLayoutId id="2147483730" r:id="rId17"/>
  </p:sldLayoutIdLst>
  <p:hf hdr="0" ftr="0" dt="0"/>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graphicFrame>
        <p:nvGraphicFramePr>
          <p:cNvPr id="88" name="Google Shape;88;p1"/>
          <p:cNvGraphicFramePr/>
          <p:nvPr/>
        </p:nvGraphicFramePr>
        <p:xfrm>
          <a:off x="274320" y="326571"/>
          <a:ext cx="11612875" cy="6387750"/>
        </p:xfrm>
        <a:graphic>
          <a:graphicData uri="http://schemas.openxmlformats.org/drawingml/2006/table">
            <a:tbl>
              <a:tblPr>
                <a:noFill/>
                <a:tableStyleId>{1A5C2CF7-66FA-4206-B37D-C6D4C52465C7}</a:tableStyleId>
              </a:tblPr>
              <a:tblGrid>
                <a:gridCol w="11612875">
                  <a:extLst>
                    <a:ext uri="{9D8B030D-6E8A-4147-A177-3AD203B41FA5}">
                      <a16:colId xmlns:a16="http://schemas.microsoft.com/office/drawing/2014/main" val="20000"/>
                    </a:ext>
                  </a:extLst>
                </a:gridCol>
              </a:tblGrid>
              <a:tr h="6387750">
                <a:tc>
                  <a:txBody>
                    <a:bodyPr/>
                    <a:lstStyle/>
                    <a:p>
                      <a:pPr marL="0" marR="0" lvl="0" indent="0" algn="l" rtl="0">
                        <a:spcBef>
                          <a:spcPts val="0"/>
                        </a:spcBef>
                        <a:spcAft>
                          <a:spcPts val="0"/>
                        </a:spcAft>
                        <a:buNone/>
                      </a:pPr>
                      <a:endParaRPr sz="1800" dirty="0"/>
                    </a:p>
                  </a:txBody>
                  <a:tcPr marL="91450" marR="91450" marT="45725" marB="45725">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89" name="Google Shape;89;p1"/>
          <p:cNvSpPr txBox="1">
            <a:spLocks noGrp="1"/>
          </p:cNvSpPr>
          <p:nvPr>
            <p:ph type="title"/>
          </p:nvPr>
        </p:nvSpPr>
        <p:spPr>
          <a:xfrm>
            <a:off x="250371" y="715430"/>
            <a:ext cx="11636829" cy="1325563"/>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2800"/>
              <a:buFont typeface="Times New Roman"/>
              <a:buNone/>
            </a:pPr>
            <a:r>
              <a:rPr lang="en-US" sz="2800" b="1" dirty="0">
                <a:latin typeface="Times New Roman"/>
                <a:ea typeface="Times New Roman"/>
                <a:cs typeface="Times New Roman"/>
                <a:sym typeface="Times New Roman"/>
              </a:rPr>
              <a:t>ACCIDENT SEVERITY PREDICTION </a:t>
            </a:r>
            <a:br>
              <a:rPr lang="en-US" sz="2800" b="1" dirty="0">
                <a:latin typeface="Times New Roman"/>
                <a:ea typeface="Times New Roman"/>
                <a:cs typeface="Times New Roman"/>
                <a:sym typeface="Times New Roman"/>
              </a:rPr>
            </a:br>
            <a:r>
              <a:rPr lang="en-US" sz="2800" b="1" dirty="0">
                <a:latin typeface="Times New Roman"/>
                <a:ea typeface="Times New Roman"/>
                <a:cs typeface="Times New Roman"/>
                <a:sym typeface="Times New Roman"/>
              </a:rPr>
              <a:t>USING MACHINE LEARNING</a:t>
            </a:r>
            <a:endParaRPr sz="2800" dirty="0"/>
          </a:p>
        </p:txBody>
      </p:sp>
      <p:sp>
        <p:nvSpPr>
          <p:cNvPr id="90" name="Google Shape;90;p1"/>
          <p:cNvSpPr txBox="1">
            <a:spLocks noGrp="1"/>
          </p:cNvSpPr>
          <p:nvPr>
            <p:ph sz="half" idx="1"/>
          </p:nvPr>
        </p:nvSpPr>
        <p:spPr>
          <a:xfrm>
            <a:off x="838200" y="2914649"/>
            <a:ext cx="10456800" cy="3441775"/>
          </a:xfrm>
          <a:prstGeom prst="rect">
            <a:avLst/>
          </a:prstGeom>
          <a:noFill/>
          <a:ln>
            <a:noFill/>
          </a:ln>
        </p:spPr>
        <p:txBody>
          <a:bodyPr spcFirstLastPara="1" wrap="square" lIns="91425" tIns="45700" rIns="91425" bIns="45700" numCol="2" anchor="t" anchorCtr="0">
            <a:noAutofit/>
          </a:bodyPr>
          <a:lstStyle/>
          <a:p>
            <a:pPr marL="0" lvl="0" indent="0" algn="ctr" rtl="0">
              <a:lnSpc>
                <a:spcPct val="90000"/>
              </a:lnSpc>
              <a:spcBef>
                <a:spcPts val="0"/>
              </a:spcBef>
              <a:spcAft>
                <a:spcPts val="0"/>
              </a:spcAft>
              <a:buClr>
                <a:schemeClr val="dk1"/>
              </a:buClr>
              <a:buSzPts val="1900"/>
              <a:buNone/>
            </a:pPr>
            <a:r>
              <a:rPr lang="en-US" sz="1900" b="1" dirty="0">
                <a:latin typeface="Times New Roman"/>
                <a:ea typeface="Times New Roman"/>
                <a:cs typeface="Times New Roman"/>
                <a:sym typeface="Times New Roman"/>
              </a:rPr>
              <a:t>UNDER THE GUIDANCE OF</a:t>
            </a:r>
            <a:endParaRPr dirty="0"/>
          </a:p>
          <a:p>
            <a:pPr marL="0" lvl="0" indent="0" algn="ctr" rtl="0">
              <a:lnSpc>
                <a:spcPct val="90000"/>
              </a:lnSpc>
              <a:spcBef>
                <a:spcPts val="1000"/>
              </a:spcBef>
              <a:spcAft>
                <a:spcPts val="0"/>
              </a:spcAft>
              <a:buClr>
                <a:schemeClr val="dk1"/>
              </a:buClr>
              <a:buSzPts val="1900"/>
              <a:buNone/>
            </a:pPr>
            <a:r>
              <a:rPr lang="en-US" sz="1900" dirty="0">
                <a:latin typeface="Times New Roman"/>
                <a:ea typeface="Times New Roman"/>
                <a:cs typeface="Times New Roman"/>
                <a:sym typeface="Times New Roman"/>
              </a:rPr>
              <a:t>            &lt;Guide Name&gt;</a:t>
            </a:r>
            <a:endParaRPr dirty="0"/>
          </a:p>
          <a:p>
            <a:pPr marL="0" lvl="0" indent="0" algn="ctr" rtl="0">
              <a:lnSpc>
                <a:spcPct val="90000"/>
              </a:lnSpc>
              <a:spcBef>
                <a:spcPts val="1000"/>
              </a:spcBef>
              <a:spcAft>
                <a:spcPts val="0"/>
              </a:spcAft>
              <a:buClr>
                <a:schemeClr val="dk1"/>
              </a:buClr>
              <a:buSzPts val="1900"/>
              <a:buNone/>
            </a:pPr>
            <a:r>
              <a:rPr lang="en-US" sz="1900" dirty="0">
                <a:latin typeface="Times New Roman"/>
                <a:ea typeface="Times New Roman"/>
                <a:cs typeface="Times New Roman"/>
                <a:sym typeface="Times New Roman"/>
              </a:rPr>
              <a:t>            &lt;Guide Designation&gt;</a:t>
            </a:r>
            <a:endParaRPr dirty="0"/>
          </a:p>
          <a:p>
            <a:pPr marL="0" lvl="0" indent="0" algn="ctr" rtl="0">
              <a:lnSpc>
                <a:spcPct val="90000"/>
              </a:lnSpc>
              <a:spcBef>
                <a:spcPts val="1000"/>
              </a:spcBef>
              <a:spcAft>
                <a:spcPts val="0"/>
              </a:spcAft>
              <a:buClr>
                <a:schemeClr val="dk1"/>
              </a:buClr>
              <a:buSzPts val="1900"/>
              <a:buNone/>
            </a:pPr>
            <a:r>
              <a:rPr lang="en-US" sz="1900" dirty="0">
                <a:latin typeface="Times New Roman"/>
                <a:ea typeface="Times New Roman"/>
                <a:cs typeface="Times New Roman"/>
                <a:sym typeface="Times New Roman"/>
              </a:rPr>
              <a:t>           &lt;Department Nam</a:t>
            </a:r>
          </a:p>
          <a:p>
            <a:pPr marL="0" lvl="0" indent="0" algn="ctr" rtl="0">
              <a:lnSpc>
                <a:spcPct val="90000"/>
              </a:lnSpc>
              <a:spcBef>
                <a:spcPts val="1000"/>
              </a:spcBef>
              <a:spcAft>
                <a:spcPts val="0"/>
              </a:spcAft>
              <a:buClr>
                <a:schemeClr val="dk1"/>
              </a:buClr>
              <a:buSzPts val="1900"/>
              <a:buNone/>
            </a:pPr>
            <a:endParaRPr lang="en-US" sz="1900" dirty="0">
              <a:latin typeface="Times New Roman"/>
              <a:ea typeface="Times New Roman"/>
              <a:cs typeface="Times New Roman"/>
              <a:sym typeface="Times New Roman"/>
            </a:endParaRPr>
          </a:p>
          <a:p>
            <a:pPr marL="0" lvl="0" indent="0" algn="ctr" rtl="0">
              <a:lnSpc>
                <a:spcPct val="90000"/>
              </a:lnSpc>
              <a:spcBef>
                <a:spcPts val="1000"/>
              </a:spcBef>
              <a:spcAft>
                <a:spcPts val="0"/>
              </a:spcAft>
              <a:buClr>
                <a:schemeClr val="dk1"/>
              </a:buClr>
              <a:buSzPts val="1900"/>
              <a:buNone/>
            </a:pPr>
            <a:endParaRPr lang="en-US" sz="1900" dirty="0">
              <a:latin typeface="Times New Roman"/>
              <a:ea typeface="Times New Roman"/>
              <a:cs typeface="Times New Roman"/>
              <a:sym typeface="Times New Roman"/>
            </a:endParaRPr>
          </a:p>
          <a:p>
            <a:pPr marL="0" lvl="0" indent="0" algn="ctr" rtl="0">
              <a:lnSpc>
                <a:spcPct val="90000"/>
              </a:lnSpc>
              <a:spcBef>
                <a:spcPts val="1000"/>
              </a:spcBef>
              <a:spcAft>
                <a:spcPts val="0"/>
              </a:spcAft>
              <a:buClr>
                <a:schemeClr val="dk1"/>
              </a:buClr>
              <a:buSzPts val="1900"/>
              <a:buNone/>
            </a:pPr>
            <a:endParaRPr lang="en-US" sz="1900" dirty="0">
              <a:latin typeface="Times New Roman"/>
              <a:ea typeface="Times New Roman"/>
              <a:cs typeface="Times New Roman"/>
              <a:sym typeface="Times New Roman"/>
            </a:endParaRPr>
          </a:p>
          <a:p>
            <a:pPr marL="0" lvl="0" indent="0" algn="ctr" rtl="0">
              <a:lnSpc>
                <a:spcPct val="90000"/>
              </a:lnSpc>
              <a:spcBef>
                <a:spcPts val="1000"/>
              </a:spcBef>
              <a:spcAft>
                <a:spcPts val="0"/>
              </a:spcAft>
              <a:buClr>
                <a:schemeClr val="dk1"/>
              </a:buClr>
              <a:buSzPts val="1900"/>
              <a:buNone/>
            </a:pPr>
            <a:endParaRPr lang="en-US" sz="1900" dirty="0">
              <a:latin typeface="Times New Roman"/>
              <a:ea typeface="Times New Roman"/>
              <a:cs typeface="Times New Roman"/>
              <a:sym typeface="Times New Roman"/>
            </a:endParaRPr>
          </a:p>
          <a:p>
            <a:pPr marL="0" lvl="0" indent="0" algn="ctr" rtl="0">
              <a:lnSpc>
                <a:spcPct val="90000"/>
              </a:lnSpc>
              <a:spcBef>
                <a:spcPts val="0"/>
              </a:spcBef>
              <a:spcAft>
                <a:spcPts val="0"/>
              </a:spcAft>
              <a:buClr>
                <a:schemeClr val="dk1"/>
              </a:buClr>
              <a:buSzPts val="1900"/>
              <a:buNone/>
            </a:pPr>
            <a:endParaRPr lang="en-US" sz="1900" dirty="0">
              <a:latin typeface="Times New Roman"/>
              <a:ea typeface="Times New Roman"/>
              <a:cs typeface="Times New Roman"/>
              <a:sym typeface="Times New Roman"/>
            </a:endParaRPr>
          </a:p>
          <a:p>
            <a:pPr marL="0" lvl="0" indent="0" algn="ctr" rtl="0">
              <a:lnSpc>
                <a:spcPct val="90000"/>
              </a:lnSpc>
              <a:spcBef>
                <a:spcPts val="0"/>
              </a:spcBef>
              <a:spcAft>
                <a:spcPts val="0"/>
              </a:spcAft>
              <a:buClr>
                <a:schemeClr val="dk1"/>
              </a:buClr>
              <a:buSzPts val="1900"/>
              <a:buNone/>
            </a:pPr>
            <a:r>
              <a:rPr lang="en-US" sz="2000" b="1" dirty="0">
                <a:latin typeface="Times New Roman"/>
                <a:ea typeface="Times New Roman"/>
                <a:cs typeface="Times New Roman"/>
                <a:sym typeface="Times New Roman"/>
              </a:rPr>
              <a:t>TOPIC PRESENT BY</a:t>
            </a:r>
            <a:endParaRPr lang="en-US" sz="2000" dirty="0"/>
          </a:p>
          <a:p>
            <a:pPr marL="0" lvl="0" indent="0" algn="ctr" rtl="0">
              <a:lnSpc>
                <a:spcPct val="90000"/>
              </a:lnSpc>
              <a:spcBef>
                <a:spcPts val="1000"/>
              </a:spcBef>
              <a:spcAft>
                <a:spcPts val="0"/>
              </a:spcAft>
              <a:buClr>
                <a:schemeClr val="dk1"/>
              </a:buClr>
              <a:buSzPts val="1900"/>
              <a:buNone/>
            </a:pPr>
            <a:r>
              <a:rPr lang="en-US" sz="1900" dirty="0">
                <a:latin typeface="Times New Roman"/>
                <a:ea typeface="Times New Roman"/>
                <a:cs typeface="Times New Roman"/>
                <a:sym typeface="Times New Roman"/>
              </a:rPr>
              <a:t>           &lt;Your Name&gt;</a:t>
            </a:r>
            <a:endParaRPr lang="en-US" sz="2000" dirty="0"/>
          </a:p>
          <a:p>
            <a:pPr marL="0" lvl="0" indent="0" algn="ctr" rtl="0">
              <a:lnSpc>
                <a:spcPct val="90000"/>
              </a:lnSpc>
              <a:spcBef>
                <a:spcPts val="1000"/>
              </a:spcBef>
              <a:spcAft>
                <a:spcPts val="0"/>
              </a:spcAft>
              <a:buClr>
                <a:schemeClr val="dk1"/>
              </a:buClr>
              <a:buSzPts val="1900"/>
              <a:buNone/>
            </a:pPr>
            <a:r>
              <a:rPr lang="en-US" sz="1900" dirty="0">
                <a:latin typeface="Times New Roman"/>
                <a:ea typeface="Times New Roman"/>
                <a:cs typeface="Times New Roman"/>
                <a:sym typeface="Times New Roman"/>
              </a:rPr>
              <a:t>          &lt;Your Register Number&gt;</a:t>
            </a:r>
            <a:endParaRPr lang="en-US" sz="2000" dirty="0"/>
          </a:p>
          <a:p>
            <a:pPr marL="0" lvl="0" indent="0" algn="ctr" rtl="0">
              <a:lnSpc>
                <a:spcPct val="90000"/>
              </a:lnSpc>
              <a:spcBef>
                <a:spcPts val="1000"/>
              </a:spcBef>
              <a:spcAft>
                <a:spcPts val="0"/>
              </a:spcAft>
              <a:buClr>
                <a:schemeClr val="dk1"/>
              </a:buClr>
              <a:buSzPts val="1900"/>
              <a:buNone/>
            </a:pPr>
            <a:r>
              <a:rPr lang="en-US" sz="1900" dirty="0">
                <a:latin typeface="Times New Roman"/>
                <a:ea typeface="Times New Roman"/>
                <a:cs typeface="Times New Roman"/>
                <a:sym typeface="Times New Roman"/>
              </a:rPr>
              <a:t>           &lt;Class and Section&gt;</a:t>
            </a:r>
            <a:endParaRPr lang="en-US" sz="2000" dirty="0"/>
          </a:p>
          <a:p>
            <a:pPr marL="0" lvl="0" indent="0" algn="ctr" rtl="0">
              <a:lnSpc>
                <a:spcPct val="90000"/>
              </a:lnSpc>
              <a:spcBef>
                <a:spcPts val="1000"/>
              </a:spcBef>
              <a:spcAft>
                <a:spcPts val="0"/>
              </a:spcAft>
              <a:buClr>
                <a:schemeClr val="dk1"/>
              </a:buClr>
              <a:buSzPts val="1900"/>
              <a:buNone/>
            </a:pPr>
            <a:r>
              <a:rPr lang="en-US" sz="1900" dirty="0">
                <a:latin typeface="Times New Roman"/>
                <a:ea typeface="Times New Roman"/>
                <a:cs typeface="Times New Roman"/>
                <a:sym typeface="Times New Roman"/>
              </a:rPr>
              <a:t>           &lt;College&gt;</a:t>
            </a:r>
            <a:endParaRPr lang="en-US" sz="2000" dirty="0"/>
          </a:p>
          <a:p>
            <a:pPr marL="0" lvl="0" indent="0" algn="ctr" rtl="0">
              <a:lnSpc>
                <a:spcPct val="90000"/>
              </a:lnSpc>
              <a:spcBef>
                <a:spcPts val="1000"/>
              </a:spcBef>
              <a:spcAft>
                <a:spcPts val="0"/>
              </a:spcAft>
              <a:buClr>
                <a:schemeClr val="dk1"/>
              </a:buClr>
              <a:buSzPts val="1900"/>
              <a:buNone/>
            </a:pPr>
            <a:r>
              <a:rPr lang="en-US" sz="1900" dirty="0">
                <a:latin typeface="Times New Roman"/>
                <a:ea typeface="Times New Roman"/>
                <a:cs typeface="Times New Roman"/>
                <a:sym typeface="Times New Roman"/>
              </a:rPr>
              <a:t>         &lt;Date&gt;</a:t>
            </a:r>
            <a:endParaRPr lang="en-US" sz="2000" dirty="0"/>
          </a:p>
          <a:p>
            <a:pPr marL="0" lvl="0" indent="0" algn="ctr" rtl="0">
              <a:lnSpc>
                <a:spcPct val="90000"/>
              </a:lnSpc>
              <a:spcBef>
                <a:spcPts val="1000"/>
              </a:spcBef>
              <a:spcAft>
                <a:spcPts val="0"/>
              </a:spcAft>
              <a:buClr>
                <a:schemeClr val="dk1"/>
              </a:buClr>
              <a:buSzPts val="1900"/>
              <a:buNone/>
            </a:pPr>
            <a:endParaRPr sz="1900" dirty="0">
              <a:latin typeface="Times New Roman"/>
              <a:ea typeface="Times New Roman"/>
              <a:cs typeface="Times New Roman"/>
              <a:sym typeface="Times New Roman"/>
            </a:endParaRPr>
          </a:p>
        </p:txBody>
      </p:sp>
      <p:sp>
        <p:nvSpPr>
          <p:cNvPr id="91" name="Google Shape;91;p1"/>
          <p:cNvSpPr txBox="1">
            <a:spLocks noGrp="1"/>
          </p:cNvSpPr>
          <p:nvPr>
            <p:ph type="sldNum" sz="quarter"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sz="1700">
                <a:solidFill>
                  <a:schemeClr val="dk1"/>
                </a:solidFill>
                <a:latin typeface="Times New Roman"/>
                <a:ea typeface="Times New Roman"/>
                <a:cs typeface="Times New Roman"/>
                <a:sym typeface="Times New Roman"/>
              </a:rPr>
              <a:t>1</a:t>
            </a:fld>
            <a:endParaRPr sz="1700" dirty="0">
              <a:solidFill>
                <a:schemeClr val="dk1"/>
              </a:solidFill>
              <a:latin typeface="Times New Roman"/>
              <a:ea typeface="Times New Roman"/>
              <a:cs typeface="Times New Roman"/>
              <a:sym typeface="Times New Roman"/>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graphicFrame>
        <p:nvGraphicFramePr>
          <p:cNvPr id="157" name="Google Shape;157;p11"/>
          <p:cNvGraphicFramePr/>
          <p:nvPr/>
        </p:nvGraphicFramePr>
        <p:xfrm>
          <a:off x="274320" y="169182"/>
          <a:ext cx="11612875" cy="6688825"/>
        </p:xfrm>
        <a:graphic>
          <a:graphicData uri="http://schemas.openxmlformats.org/drawingml/2006/table">
            <a:tbl>
              <a:tblPr>
                <a:noFill/>
                <a:tableStyleId>{1A5C2CF7-66FA-4206-B37D-C6D4C52465C7}</a:tableStyleId>
              </a:tblPr>
              <a:tblGrid>
                <a:gridCol w="11612875">
                  <a:extLst>
                    <a:ext uri="{9D8B030D-6E8A-4147-A177-3AD203B41FA5}">
                      <a16:colId xmlns:a16="http://schemas.microsoft.com/office/drawing/2014/main" val="20000"/>
                    </a:ext>
                  </a:extLst>
                </a:gridCol>
              </a:tblGrid>
              <a:tr h="6688825">
                <a:tc>
                  <a:txBody>
                    <a:bodyPr/>
                    <a:lstStyle/>
                    <a:p>
                      <a:pPr marL="0" marR="0" lvl="0" indent="0" algn="l" rtl="0">
                        <a:spcBef>
                          <a:spcPts val="0"/>
                        </a:spcBef>
                        <a:spcAft>
                          <a:spcPts val="0"/>
                        </a:spcAft>
                        <a:buNone/>
                      </a:pPr>
                      <a:endParaRPr sz="1800"/>
                    </a:p>
                  </a:txBody>
                  <a:tcPr marL="91450" marR="91450" marT="45725" marB="45725">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158" name="Google Shape;158;p11"/>
          <p:cNvSpPr txBox="1">
            <a:spLocks noGrp="1"/>
          </p:cNvSpPr>
          <p:nvPr>
            <p:ph type="title"/>
          </p:nvPr>
        </p:nvSpPr>
        <p:spPr>
          <a:xfrm>
            <a:off x="3541122" y="568863"/>
            <a:ext cx="4650377" cy="53621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000"/>
              <a:buFont typeface="Times New Roman"/>
              <a:buNone/>
            </a:pPr>
            <a:r>
              <a:rPr lang="en-US" sz="3000" b="1" u="sng" dirty="0">
                <a:latin typeface="Times New Roman"/>
                <a:ea typeface="Times New Roman"/>
                <a:cs typeface="Times New Roman"/>
                <a:sym typeface="Times New Roman"/>
              </a:rPr>
              <a:t>Module 1: Data Collection </a:t>
            </a:r>
            <a:endParaRPr sz="3000" b="1" u="sng" dirty="0">
              <a:latin typeface="Times New Roman"/>
              <a:ea typeface="Times New Roman"/>
              <a:cs typeface="Times New Roman"/>
              <a:sym typeface="Times New Roman"/>
            </a:endParaRPr>
          </a:p>
        </p:txBody>
      </p:sp>
      <p:sp>
        <p:nvSpPr>
          <p:cNvPr id="159" name="Google Shape;159;p11"/>
          <p:cNvSpPr txBox="1">
            <a:spLocks noGrp="1"/>
          </p:cNvSpPr>
          <p:nvPr>
            <p:ph idx="1"/>
          </p:nvPr>
        </p:nvSpPr>
        <p:spPr>
          <a:xfrm>
            <a:off x="2320290" y="705395"/>
            <a:ext cx="9033510" cy="1535514"/>
          </a:xfrm>
          <a:prstGeom prst="rect">
            <a:avLst/>
          </a:prstGeom>
          <a:noFill/>
          <a:ln>
            <a:noFill/>
          </a:ln>
        </p:spPr>
        <p:txBody>
          <a:bodyPr spcFirstLastPara="1" wrap="square" lIns="91425" tIns="45700" rIns="91425" bIns="45700" anchor="t" anchorCtr="0">
            <a:normAutofit fontScale="92500" lnSpcReduction="10000"/>
          </a:bodyPr>
          <a:lstStyle/>
          <a:p>
            <a:pPr marL="0" marR="475077" lvl="0" indent="0" algn="just">
              <a:lnSpc>
                <a:spcPct val="150000"/>
              </a:lnSpc>
              <a:spcBef>
                <a:spcPts val="385"/>
              </a:spcBef>
              <a:buSzPts val="2000"/>
              <a:buNone/>
            </a:pPr>
            <a:endParaRPr lang="en-US" sz="2000" dirty="0">
              <a:solidFill>
                <a:schemeClr val="bg1"/>
              </a:solidFill>
              <a:latin typeface="Times New Roman"/>
              <a:ea typeface="Times New Roman"/>
              <a:cs typeface="Times New Roman"/>
              <a:sym typeface="Times New Roman"/>
            </a:endParaRPr>
          </a:p>
          <a:p>
            <a:pPr marL="0" marR="475077" lvl="0" indent="0" algn="just">
              <a:lnSpc>
                <a:spcPct val="150000"/>
              </a:lnSpc>
              <a:spcBef>
                <a:spcPts val="385"/>
              </a:spcBef>
              <a:buSzPts val="2000"/>
              <a:buNone/>
            </a:pPr>
            <a:r>
              <a:rPr lang="en-US" sz="2000" dirty="0">
                <a:solidFill>
                  <a:schemeClr val="bg1"/>
                </a:solidFill>
                <a:latin typeface="Times New Roman"/>
                <a:ea typeface="Times New Roman"/>
                <a:cs typeface="Times New Roman"/>
                <a:sym typeface="Times New Roman"/>
              </a:rPr>
              <a:t>This project was implemented using the Accident Severity dataset from the </a:t>
            </a:r>
            <a:r>
              <a:rPr lang="en-US" sz="2000" dirty="0" err="1">
                <a:solidFill>
                  <a:schemeClr val="bg1"/>
                </a:solidFill>
                <a:latin typeface="Times New Roman"/>
                <a:ea typeface="Times New Roman"/>
                <a:cs typeface="Times New Roman"/>
                <a:sym typeface="Times New Roman"/>
              </a:rPr>
              <a:t>kaggle</a:t>
            </a:r>
            <a:r>
              <a:rPr lang="en-US" sz="2000" dirty="0">
                <a:solidFill>
                  <a:schemeClr val="bg1"/>
                </a:solidFill>
                <a:latin typeface="Times New Roman"/>
                <a:ea typeface="Times New Roman"/>
                <a:cs typeface="Times New Roman"/>
                <a:sym typeface="Times New Roman"/>
              </a:rPr>
              <a:t>. </a:t>
            </a:r>
          </a:p>
          <a:p>
            <a:pPr marL="0" marR="475077" lvl="0" indent="0" algn="just">
              <a:lnSpc>
                <a:spcPct val="150000"/>
              </a:lnSpc>
              <a:spcBef>
                <a:spcPts val="385"/>
              </a:spcBef>
              <a:buSzPts val="2000"/>
              <a:buNone/>
            </a:pPr>
            <a:r>
              <a:rPr lang="en-US" sz="2000" dirty="0">
                <a:solidFill>
                  <a:schemeClr val="bg1"/>
                </a:solidFill>
                <a:latin typeface="Times New Roman"/>
                <a:ea typeface="Times New Roman"/>
                <a:cs typeface="Times New Roman"/>
                <a:sym typeface="Times New Roman"/>
              </a:rPr>
              <a:t>The  dataset contains 3057 accident samples.</a:t>
            </a:r>
            <a:endParaRPr sz="2000" dirty="0">
              <a:solidFill>
                <a:schemeClr val="bg1"/>
              </a:solidFill>
              <a:latin typeface="Times New Roman"/>
              <a:ea typeface="Times New Roman"/>
              <a:cs typeface="Times New Roman"/>
              <a:sym typeface="Times New Roman"/>
            </a:endParaRPr>
          </a:p>
          <a:p>
            <a:pPr marL="285750" lvl="0" indent="-168275" algn="l" rtl="0">
              <a:lnSpc>
                <a:spcPct val="90000"/>
              </a:lnSpc>
              <a:spcBef>
                <a:spcPts val="1000"/>
              </a:spcBef>
              <a:spcAft>
                <a:spcPts val="0"/>
              </a:spcAft>
              <a:buClr>
                <a:schemeClr val="dk1"/>
              </a:buClr>
              <a:buSzPts val="2000"/>
              <a:buNone/>
            </a:pPr>
            <a:endParaRPr sz="2000" dirty="0">
              <a:latin typeface="Times New Roman"/>
              <a:ea typeface="Times New Roman"/>
              <a:cs typeface="Times New Roman"/>
              <a:sym typeface="Times New Roman"/>
            </a:endParaRPr>
          </a:p>
          <a:p>
            <a:pPr marL="0" lvl="0" indent="0" algn="l" rtl="0">
              <a:lnSpc>
                <a:spcPct val="90000"/>
              </a:lnSpc>
              <a:spcBef>
                <a:spcPts val="1000"/>
              </a:spcBef>
              <a:spcAft>
                <a:spcPts val="0"/>
              </a:spcAft>
              <a:buClr>
                <a:schemeClr val="dk1"/>
              </a:buClr>
              <a:buSzPts val="2000"/>
              <a:buNone/>
            </a:pPr>
            <a:endParaRPr sz="2000" b="1" dirty="0">
              <a:latin typeface="Times New Roman"/>
              <a:ea typeface="Times New Roman"/>
              <a:cs typeface="Times New Roman"/>
              <a:sym typeface="Times New Roman"/>
            </a:endParaRPr>
          </a:p>
          <a:p>
            <a:pPr marL="0" lvl="0" indent="0" algn="l" rtl="0">
              <a:lnSpc>
                <a:spcPct val="90000"/>
              </a:lnSpc>
              <a:spcBef>
                <a:spcPts val="1000"/>
              </a:spcBef>
              <a:spcAft>
                <a:spcPts val="0"/>
              </a:spcAft>
              <a:buClr>
                <a:schemeClr val="dk1"/>
              </a:buClr>
              <a:buSzPts val="2000"/>
              <a:buNone/>
            </a:pPr>
            <a:endParaRPr sz="2000" dirty="0"/>
          </a:p>
        </p:txBody>
      </p:sp>
      <p:sp>
        <p:nvSpPr>
          <p:cNvPr id="160" name="Google Shape;160;p11"/>
          <p:cNvSpPr txBox="1">
            <a:spLocks noGrp="1"/>
          </p:cNvSpPr>
          <p:nvPr>
            <p:ph type="sldNum" sz="quarter"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10</a:t>
            </a:fld>
            <a:endParaRPr/>
          </a:p>
        </p:txBody>
      </p:sp>
      <p:pic>
        <p:nvPicPr>
          <p:cNvPr id="161" name="Google Shape;161;p11"/>
          <p:cNvPicPr preferRelativeResize="0"/>
          <p:nvPr/>
        </p:nvPicPr>
        <p:blipFill>
          <a:blip r:embed="rId3">
            <a:alphaModFix/>
          </a:blip>
          <a:stretch>
            <a:fillRect/>
          </a:stretch>
        </p:blipFill>
        <p:spPr>
          <a:xfrm>
            <a:off x="2148840" y="2377441"/>
            <a:ext cx="7917507" cy="434403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graphicFrame>
        <p:nvGraphicFramePr>
          <p:cNvPr id="166" name="Google Shape;166;p12"/>
          <p:cNvGraphicFramePr/>
          <p:nvPr/>
        </p:nvGraphicFramePr>
        <p:xfrm>
          <a:off x="274320" y="186371"/>
          <a:ext cx="11612875" cy="6527950"/>
        </p:xfrm>
        <a:graphic>
          <a:graphicData uri="http://schemas.openxmlformats.org/drawingml/2006/table">
            <a:tbl>
              <a:tblPr>
                <a:noFill/>
                <a:tableStyleId>{1A5C2CF7-66FA-4206-B37D-C6D4C52465C7}</a:tableStyleId>
              </a:tblPr>
              <a:tblGrid>
                <a:gridCol w="11612875">
                  <a:extLst>
                    <a:ext uri="{9D8B030D-6E8A-4147-A177-3AD203B41FA5}">
                      <a16:colId xmlns:a16="http://schemas.microsoft.com/office/drawing/2014/main" val="20000"/>
                    </a:ext>
                  </a:extLst>
                </a:gridCol>
              </a:tblGrid>
              <a:tr h="6527950">
                <a:tc>
                  <a:txBody>
                    <a:bodyPr/>
                    <a:lstStyle/>
                    <a:p>
                      <a:pPr marL="0" marR="0" lvl="0" indent="0" algn="l" rtl="0">
                        <a:spcBef>
                          <a:spcPts val="0"/>
                        </a:spcBef>
                        <a:spcAft>
                          <a:spcPts val="0"/>
                        </a:spcAft>
                        <a:buNone/>
                      </a:pPr>
                      <a:endParaRPr sz="1800" dirty="0"/>
                    </a:p>
                  </a:txBody>
                  <a:tcPr marL="91450" marR="91450" marT="45725" marB="45725">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169" name="Google Shape;169;p12"/>
          <p:cNvSpPr txBox="1">
            <a:spLocks noGrp="1"/>
          </p:cNvSpPr>
          <p:nvPr>
            <p:ph type="title"/>
          </p:nvPr>
        </p:nvSpPr>
        <p:spPr>
          <a:xfrm>
            <a:off x="3653518" y="971977"/>
            <a:ext cx="4884964" cy="399624"/>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ct val="100000"/>
              <a:buFont typeface="Times New Roman"/>
              <a:buNone/>
            </a:pPr>
            <a:r>
              <a:rPr lang="en-US" sz="3000" b="1" u="sng" dirty="0">
                <a:latin typeface="Times New Roman"/>
                <a:ea typeface="Times New Roman"/>
                <a:cs typeface="Times New Roman"/>
                <a:sym typeface="Times New Roman"/>
              </a:rPr>
              <a:t>Module 2: Data Preprocessing</a:t>
            </a:r>
            <a:endParaRPr sz="3000" b="1" u="sng" dirty="0">
              <a:latin typeface="Times New Roman"/>
              <a:ea typeface="Times New Roman"/>
              <a:cs typeface="Times New Roman"/>
              <a:sym typeface="Times New Roman"/>
            </a:endParaRPr>
          </a:p>
        </p:txBody>
      </p:sp>
      <p:sp>
        <p:nvSpPr>
          <p:cNvPr id="167" name="Google Shape;167;p12"/>
          <p:cNvSpPr txBox="1">
            <a:spLocks noGrp="1"/>
          </p:cNvSpPr>
          <p:nvPr>
            <p:ph idx="1"/>
          </p:nvPr>
        </p:nvSpPr>
        <p:spPr>
          <a:xfrm>
            <a:off x="407125" y="2480310"/>
            <a:ext cx="11074200" cy="3696564"/>
          </a:xfrm>
          <a:prstGeom prst="rect">
            <a:avLst/>
          </a:prstGeom>
          <a:noFill/>
          <a:ln>
            <a:noFill/>
          </a:ln>
        </p:spPr>
        <p:txBody>
          <a:bodyPr spcFirstLastPara="1" wrap="square" lIns="91425" tIns="45700" rIns="91425" bIns="45700" anchor="t" anchorCtr="0">
            <a:normAutofit/>
          </a:bodyPr>
          <a:lstStyle/>
          <a:p>
            <a:pPr marL="437868" lvl="0" indent="0" algn="just" rtl="0">
              <a:lnSpc>
                <a:spcPct val="150000"/>
              </a:lnSpc>
              <a:spcBef>
                <a:spcPts val="1974"/>
              </a:spcBef>
              <a:spcAft>
                <a:spcPts val="0"/>
              </a:spcAft>
              <a:buClr>
                <a:schemeClr val="dk1"/>
              </a:buClr>
              <a:buSzPts val="1100"/>
              <a:buFont typeface="Arial"/>
              <a:buNone/>
            </a:pPr>
            <a:r>
              <a:rPr lang="en-US" sz="2000" dirty="0">
                <a:latin typeface="Times"/>
                <a:ea typeface="Times"/>
                <a:cs typeface="Times"/>
                <a:sym typeface="Times"/>
              </a:rPr>
              <a:t>1. Data reduction  </a:t>
            </a:r>
            <a:endParaRPr sz="2000" dirty="0">
              <a:latin typeface="Times"/>
              <a:ea typeface="Times"/>
              <a:cs typeface="Times"/>
              <a:sym typeface="Times"/>
            </a:endParaRPr>
          </a:p>
          <a:p>
            <a:pPr marL="423425" lvl="0" indent="0" algn="just" rtl="0">
              <a:lnSpc>
                <a:spcPct val="150000"/>
              </a:lnSpc>
              <a:spcBef>
                <a:spcPts val="786"/>
              </a:spcBef>
              <a:spcAft>
                <a:spcPts val="0"/>
              </a:spcAft>
              <a:buClr>
                <a:schemeClr val="dk1"/>
              </a:buClr>
              <a:buSzPts val="1100"/>
              <a:buFont typeface="Arial"/>
              <a:buNone/>
            </a:pPr>
            <a:r>
              <a:rPr lang="en-US" sz="2000" dirty="0">
                <a:latin typeface="Times"/>
                <a:ea typeface="Times"/>
                <a:cs typeface="Times"/>
                <a:sym typeface="Times"/>
              </a:rPr>
              <a:t>2. Encoding the categorical data </a:t>
            </a:r>
          </a:p>
          <a:p>
            <a:pPr marL="423425" lvl="0" indent="0" algn="just" rtl="0">
              <a:lnSpc>
                <a:spcPct val="150000"/>
              </a:lnSpc>
              <a:spcBef>
                <a:spcPts val="786"/>
              </a:spcBef>
              <a:spcAft>
                <a:spcPts val="0"/>
              </a:spcAft>
              <a:buClr>
                <a:schemeClr val="dk1"/>
              </a:buClr>
              <a:buSzPts val="1100"/>
              <a:buFont typeface="Arial"/>
              <a:buNone/>
            </a:pPr>
            <a:r>
              <a:rPr lang="en-US" sz="2000" dirty="0">
                <a:latin typeface="Times"/>
                <a:ea typeface="Times"/>
                <a:cs typeface="Times"/>
                <a:sym typeface="Times"/>
              </a:rPr>
              <a:t>	-Proposed work used Label Encoding</a:t>
            </a:r>
            <a:endParaRPr sz="2000" dirty="0">
              <a:latin typeface="Times"/>
              <a:ea typeface="Times"/>
              <a:cs typeface="Times"/>
              <a:sym typeface="Times"/>
            </a:endParaRPr>
          </a:p>
          <a:p>
            <a:pPr marL="425743" lvl="0" indent="0" algn="just" rtl="0">
              <a:lnSpc>
                <a:spcPct val="150000"/>
              </a:lnSpc>
              <a:spcBef>
                <a:spcPts val="774"/>
              </a:spcBef>
              <a:spcAft>
                <a:spcPts val="0"/>
              </a:spcAft>
              <a:buClr>
                <a:schemeClr val="dk1"/>
              </a:buClr>
              <a:buSzPts val="1100"/>
              <a:buNone/>
            </a:pPr>
            <a:r>
              <a:rPr lang="en-US" sz="2000" dirty="0">
                <a:latin typeface="Times"/>
                <a:ea typeface="Times"/>
                <a:cs typeface="Times"/>
                <a:sym typeface="Times"/>
              </a:rPr>
              <a:t>3. Dropping the unwanted columns</a:t>
            </a:r>
            <a:endParaRPr sz="2000" dirty="0">
              <a:latin typeface="Times"/>
              <a:ea typeface="Times"/>
              <a:cs typeface="Times"/>
              <a:sym typeface="Times"/>
            </a:endParaRPr>
          </a:p>
        </p:txBody>
      </p:sp>
      <p:sp>
        <p:nvSpPr>
          <p:cNvPr id="168" name="Google Shape;168;p12"/>
          <p:cNvSpPr txBox="1">
            <a:spLocks noGrp="1"/>
          </p:cNvSpPr>
          <p:nvPr>
            <p:ph type="sldNum" sz="quarter"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11</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13"/>
          <p:cNvSpPr txBox="1">
            <a:spLocks noGrp="1"/>
          </p:cNvSpPr>
          <p:nvPr>
            <p:ph type="title"/>
          </p:nvPr>
        </p:nvSpPr>
        <p:spPr>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ts val="2700"/>
              <a:buFont typeface="Times New Roman"/>
              <a:buNone/>
            </a:pPr>
            <a:r>
              <a:rPr lang="en-US" sz="2700" b="1" u="sng" dirty="0">
                <a:latin typeface="Times New Roman"/>
                <a:ea typeface="Times New Roman"/>
                <a:cs typeface="Times New Roman"/>
                <a:sym typeface="Times New Roman"/>
              </a:rPr>
              <a:t>Module 3: Classification</a:t>
            </a:r>
            <a:br>
              <a:rPr lang="en-US" dirty="0">
                <a:latin typeface="Times New Roman"/>
                <a:ea typeface="Times New Roman"/>
                <a:cs typeface="Times New Roman"/>
                <a:sym typeface="Times New Roman"/>
              </a:rPr>
            </a:br>
            <a:endParaRPr dirty="0"/>
          </a:p>
        </p:txBody>
      </p:sp>
      <p:sp>
        <p:nvSpPr>
          <p:cNvPr id="177" name="Google Shape;177;p13"/>
          <p:cNvSpPr txBox="1">
            <a:spLocks noGrp="1"/>
          </p:cNvSpPr>
          <p:nvPr>
            <p:ph idx="1"/>
          </p:nvPr>
        </p:nvSpPr>
        <p:spPr>
          <a:xfrm>
            <a:off x="838200" y="2686050"/>
            <a:ext cx="10515600" cy="3490913"/>
          </a:xfrm>
          <a:prstGeom prst="rect">
            <a:avLst/>
          </a:prstGeom>
          <a:noFill/>
          <a:ln>
            <a:noFill/>
          </a:ln>
        </p:spPr>
        <p:txBody>
          <a:bodyPr spcFirstLastPara="1" wrap="square" lIns="91425" tIns="45700" rIns="91425" bIns="45700" anchor="t" anchorCtr="0">
            <a:normAutofit/>
          </a:bodyPr>
          <a:lstStyle/>
          <a:p>
            <a:pPr marL="514350" lvl="0" indent="-514350" algn="l" rtl="0">
              <a:lnSpc>
                <a:spcPct val="90000"/>
              </a:lnSpc>
              <a:spcBef>
                <a:spcPts val="1000"/>
              </a:spcBef>
              <a:spcAft>
                <a:spcPts val="0"/>
              </a:spcAft>
              <a:buClr>
                <a:schemeClr val="dk1"/>
              </a:buClr>
              <a:buSzPts val="2500"/>
              <a:buAutoNum type="arabicPeriod"/>
            </a:pPr>
            <a:r>
              <a:rPr lang="en-US" sz="2500" dirty="0">
                <a:latin typeface="Times New Roman"/>
                <a:ea typeface="Times New Roman"/>
                <a:cs typeface="Times New Roman"/>
                <a:sym typeface="Times New Roman"/>
              </a:rPr>
              <a:t>Decision Tree Learning</a:t>
            </a:r>
            <a:endParaRPr sz="2500" dirty="0">
              <a:latin typeface="Times New Roman"/>
              <a:ea typeface="Times New Roman"/>
              <a:cs typeface="Times New Roman"/>
              <a:sym typeface="Times New Roman"/>
            </a:endParaRPr>
          </a:p>
          <a:p>
            <a:pPr marL="514350" lvl="0" indent="-514350" algn="l" rtl="0">
              <a:lnSpc>
                <a:spcPct val="90000"/>
              </a:lnSpc>
              <a:spcBef>
                <a:spcPts val="1000"/>
              </a:spcBef>
              <a:spcAft>
                <a:spcPts val="0"/>
              </a:spcAft>
              <a:buSzPts val="2500"/>
              <a:buFont typeface="Times New Roman"/>
              <a:buAutoNum type="arabicPeriod"/>
            </a:pPr>
            <a:r>
              <a:rPr lang="en-US" sz="2500" dirty="0">
                <a:latin typeface="Times New Roman"/>
                <a:ea typeface="Times New Roman"/>
                <a:cs typeface="Times New Roman"/>
                <a:sym typeface="Times New Roman"/>
              </a:rPr>
              <a:t>Random Forest Learning</a:t>
            </a:r>
            <a:endParaRPr sz="2500" dirty="0">
              <a:latin typeface="Times New Roman"/>
              <a:ea typeface="Times New Roman"/>
              <a:cs typeface="Times New Roman"/>
              <a:sym typeface="Times New Roman"/>
            </a:endParaRPr>
          </a:p>
          <a:p>
            <a:pPr marL="514350" lvl="0" indent="-514350" algn="l" rtl="0">
              <a:lnSpc>
                <a:spcPct val="90000"/>
              </a:lnSpc>
              <a:spcBef>
                <a:spcPts val="1000"/>
              </a:spcBef>
              <a:spcAft>
                <a:spcPts val="0"/>
              </a:spcAft>
              <a:buSzPts val="2500"/>
              <a:buFont typeface="Times New Roman"/>
              <a:buAutoNum type="arabicPeriod"/>
            </a:pPr>
            <a:r>
              <a:rPr lang="en-US" sz="2500" dirty="0">
                <a:latin typeface="Times New Roman"/>
                <a:ea typeface="Times New Roman"/>
                <a:cs typeface="Times New Roman"/>
                <a:sym typeface="Times New Roman"/>
              </a:rPr>
              <a:t>KNN Learning</a:t>
            </a:r>
            <a:endParaRPr sz="2500" dirty="0">
              <a:latin typeface="Times New Roman"/>
              <a:ea typeface="Times New Roman"/>
              <a:cs typeface="Times New Roman"/>
              <a:sym typeface="Times New Roman"/>
            </a:endParaRPr>
          </a:p>
          <a:p>
            <a:pPr marL="514350" lvl="0" indent="-514350" algn="l" rtl="0">
              <a:lnSpc>
                <a:spcPct val="90000"/>
              </a:lnSpc>
              <a:spcBef>
                <a:spcPts val="1000"/>
              </a:spcBef>
              <a:spcAft>
                <a:spcPts val="0"/>
              </a:spcAft>
              <a:buSzPts val="2500"/>
              <a:buFont typeface="Times New Roman"/>
              <a:buAutoNum type="arabicPeriod"/>
            </a:pPr>
            <a:r>
              <a:rPr lang="en-US" sz="2500" dirty="0">
                <a:latin typeface="Times New Roman"/>
                <a:ea typeface="Times New Roman"/>
                <a:cs typeface="Times New Roman"/>
                <a:sym typeface="Times New Roman"/>
              </a:rPr>
              <a:t>Gradient Boosting Learning</a:t>
            </a:r>
            <a:endParaRPr sz="2500" dirty="0">
              <a:latin typeface="Times New Roman"/>
              <a:ea typeface="Times New Roman"/>
              <a:cs typeface="Times New Roman"/>
              <a:sym typeface="Times New Roman"/>
            </a:endParaRPr>
          </a:p>
        </p:txBody>
      </p:sp>
      <p:sp>
        <p:nvSpPr>
          <p:cNvPr id="178" name="Google Shape;178;p13"/>
          <p:cNvSpPr txBox="1">
            <a:spLocks noGrp="1"/>
          </p:cNvSpPr>
          <p:nvPr>
            <p:ph type="sldNum" sz="quarter"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12</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graphicFrame>
        <p:nvGraphicFramePr>
          <p:cNvPr id="183" name="Google Shape;183;p14"/>
          <p:cNvGraphicFramePr/>
          <p:nvPr/>
        </p:nvGraphicFramePr>
        <p:xfrm>
          <a:off x="261256" y="543060"/>
          <a:ext cx="11508375" cy="5995850"/>
        </p:xfrm>
        <a:graphic>
          <a:graphicData uri="http://schemas.openxmlformats.org/drawingml/2006/table">
            <a:tbl>
              <a:tblPr>
                <a:noFill/>
                <a:tableStyleId>{1A5C2CF7-66FA-4206-B37D-C6D4C52465C7}</a:tableStyleId>
              </a:tblPr>
              <a:tblGrid>
                <a:gridCol w="11508375">
                  <a:extLst>
                    <a:ext uri="{9D8B030D-6E8A-4147-A177-3AD203B41FA5}">
                      <a16:colId xmlns:a16="http://schemas.microsoft.com/office/drawing/2014/main" val="20000"/>
                    </a:ext>
                  </a:extLst>
                </a:gridCol>
              </a:tblGrid>
              <a:tr h="5995850">
                <a:tc>
                  <a:txBody>
                    <a:bodyPr/>
                    <a:lstStyle/>
                    <a:p>
                      <a:pPr marL="0" marR="0" lvl="0" indent="0" algn="l" rtl="0">
                        <a:spcBef>
                          <a:spcPts val="0"/>
                        </a:spcBef>
                        <a:spcAft>
                          <a:spcPts val="0"/>
                        </a:spcAft>
                        <a:buNone/>
                      </a:pPr>
                      <a:endParaRPr sz="1800"/>
                    </a:p>
                  </a:txBody>
                  <a:tcPr marL="91450" marR="91450" marT="45725" marB="45725">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184" name="Google Shape;184;p14"/>
          <p:cNvSpPr txBox="1">
            <a:spLocks noGrp="1"/>
          </p:cNvSpPr>
          <p:nvPr>
            <p:ph type="title"/>
          </p:nvPr>
        </p:nvSpPr>
        <p:spPr>
          <a:xfrm>
            <a:off x="757645" y="665571"/>
            <a:ext cx="10515600" cy="692966"/>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200"/>
              <a:buFont typeface="Times New Roman"/>
              <a:buNone/>
            </a:pPr>
            <a:r>
              <a:rPr lang="en-US" sz="3200" b="1" u="sng">
                <a:latin typeface="Times New Roman"/>
                <a:ea typeface="Times New Roman"/>
                <a:cs typeface="Times New Roman"/>
                <a:sym typeface="Times New Roman"/>
              </a:rPr>
              <a:t>Decision Tree Learning</a:t>
            </a:r>
            <a:endParaRPr sz="3200" b="1" u="sng">
              <a:latin typeface="Times New Roman"/>
              <a:ea typeface="Times New Roman"/>
              <a:cs typeface="Times New Roman"/>
              <a:sym typeface="Times New Roman"/>
            </a:endParaRPr>
          </a:p>
        </p:txBody>
      </p:sp>
      <p:sp>
        <p:nvSpPr>
          <p:cNvPr id="185" name="Google Shape;185;p14"/>
          <p:cNvSpPr txBox="1">
            <a:spLocks noGrp="1"/>
          </p:cNvSpPr>
          <p:nvPr>
            <p:ph idx="1"/>
          </p:nvPr>
        </p:nvSpPr>
        <p:spPr>
          <a:xfrm>
            <a:off x="838200" y="1358537"/>
            <a:ext cx="10515600" cy="4818426"/>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1000"/>
              </a:spcBef>
              <a:spcAft>
                <a:spcPts val="0"/>
              </a:spcAft>
              <a:buNone/>
            </a:pPr>
            <a:r>
              <a:rPr lang="en-US">
                <a:latin typeface="Times New Roman"/>
                <a:ea typeface="Times New Roman"/>
                <a:cs typeface="Times New Roman"/>
                <a:sym typeface="Times New Roman"/>
              </a:rPr>
              <a:t>Decision Tree Stucture</a:t>
            </a:r>
            <a:endParaRPr>
              <a:latin typeface="Times New Roman"/>
              <a:ea typeface="Times New Roman"/>
              <a:cs typeface="Times New Roman"/>
              <a:sym typeface="Times New Roman"/>
            </a:endParaRPr>
          </a:p>
        </p:txBody>
      </p:sp>
      <p:sp>
        <p:nvSpPr>
          <p:cNvPr id="186" name="Google Shape;186;p14"/>
          <p:cNvSpPr txBox="1">
            <a:spLocks noGrp="1"/>
          </p:cNvSpPr>
          <p:nvPr>
            <p:ph type="sldNum" sz="quarter"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13</a:t>
            </a:fld>
            <a:endParaRPr/>
          </a:p>
        </p:txBody>
      </p:sp>
      <p:pic>
        <p:nvPicPr>
          <p:cNvPr id="187" name="Google Shape;187;p14"/>
          <p:cNvPicPr preferRelativeResize="0"/>
          <p:nvPr/>
        </p:nvPicPr>
        <p:blipFill>
          <a:blip r:embed="rId3">
            <a:alphaModFix/>
          </a:blip>
          <a:stretch>
            <a:fillRect/>
          </a:stretch>
        </p:blipFill>
        <p:spPr>
          <a:xfrm>
            <a:off x="2190793" y="2373629"/>
            <a:ext cx="7649300" cy="38188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graphicFrame>
        <p:nvGraphicFramePr>
          <p:cNvPr id="192" name="Google Shape;192;g1a49e67488f_0_26"/>
          <p:cNvGraphicFramePr/>
          <p:nvPr/>
        </p:nvGraphicFramePr>
        <p:xfrm>
          <a:off x="261256" y="543060"/>
          <a:ext cx="11508375" cy="5995850"/>
        </p:xfrm>
        <a:graphic>
          <a:graphicData uri="http://schemas.openxmlformats.org/drawingml/2006/table">
            <a:tbl>
              <a:tblPr>
                <a:noFill/>
                <a:tableStyleId>{1A5C2CF7-66FA-4206-B37D-C6D4C52465C7}</a:tableStyleId>
              </a:tblPr>
              <a:tblGrid>
                <a:gridCol w="11508375">
                  <a:extLst>
                    <a:ext uri="{9D8B030D-6E8A-4147-A177-3AD203B41FA5}">
                      <a16:colId xmlns:a16="http://schemas.microsoft.com/office/drawing/2014/main" val="20000"/>
                    </a:ext>
                  </a:extLst>
                </a:gridCol>
              </a:tblGrid>
              <a:tr h="5995850">
                <a:tc>
                  <a:txBody>
                    <a:bodyPr/>
                    <a:lstStyle/>
                    <a:p>
                      <a:pPr marL="0" marR="0" lvl="0" indent="0" algn="l" rtl="0">
                        <a:spcBef>
                          <a:spcPts val="0"/>
                        </a:spcBef>
                        <a:spcAft>
                          <a:spcPts val="0"/>
                        </a:spcAft>
                        <a:buNone/>
                      </a:pPr>
                      <a:endParaRPr sz="1800" dirty="0"/>
                    </a:p>
                  </a:txBody>
                  <a:tcPr marL="91450" marR="91450" marT="45725" marB="45725">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193" name="Google Shape;193;g1a49e67488f_0_26"/>
          <p:cNvSpPr txBox="1">
            <a:spLocks noGrp="1"/>
          </p:cNvSpPr>
          <p:nvPr>
            <p:ph type="title"/>
          </p:nvPr>
        </p:nvSpPr>
        <p:spPr>
          <a:xfrm>
            <a:off x="838200" y="963449"/>
            <a:ext cx="10515600" cy="6930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200"/>
              <a:buFont typeface="Times New Roman"/>
              <a:buNone/>
            </a:pPr>
            <a:r>
              <a:rPr lang="en-US" sz="3200" b="1" u="sng" dirty="0">
                <a:latin typeface="Times New Roman"/>
                <a:ea typeface="Times New Roman"/>
                <a:cs typeface="Times New Roman"/>
                <a:sym typeface="Times New Roman"/>
              </a:rPr>
              <a:t>Random Forest Learning</a:t>
            </a:r>
            <a:endParaRPr sz="3200" b="1" u="sng" dirty="0">
              <a:latin typeface="Times New Roman"/>
              <a:ea typeface="Times New Roman"/>
              <a:cs typeface="Times New Roman"/>
              <a:sym typeface="Times New Roman"/>
            </a:endParaRPr>
          </a:p>
        </p:txBody>
      </p:sp>
      <p:sp>
        <p:nvSpPr>
          <p:cNvPr id="194" name="Google Shape;194;g1a49e67488f_0_26"/>
          <p:cNvSpPr txBox="1">
            <a:spLocks noGrp="1"/>
          </p:cNvSpPr>
          <p:nvPr>
            <p:ph idx="1"/>
          </p:nvPr>
        </p:nvSpPr>
        <p:spPr>
          <a:xfrm>
            <a:off x="838200" y="1358537"/>
            <a:ext cx="10515600" cy="48183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1000"/>
              </a:spcBef>
              <a:spcAft>
                <a:spcPts val="0"/>
              </a:spcAft>
              <a:buNone/>
            </a:pPr>
            <a:r>
              <a:rPr lang="en-US">
                <a:latin typeface="Times New Roman"/>
                <a:ea typeface="Times New Roman"/>
                <a:cs typeface="Times New Roman"/>
                <a:sym typeface="Times New Roman"/>
              </a:rPr>
              <a:t>Random Forest Tree Stucture</a:t>
            </a:r>
            <a:endParaRPr>
              <a:latin typeface="Times New Roman"/>
              <a:ea typeface="Times New Roman"/>
              <a:cs typeface="Times New Roman"/>
              <a:sym typeface="Times New Roman"/>
            </a:endParaRPr>
          </a:p>
        </p:txBody>
      </p:sp>
      <p:sp>
        <p:nvSpPr>
          <p:cNvPr id="195" name="Google Shape;195;g1a49e67488f_0_26"/>
          <p:cNvSpPr txBox="1">
            <a:spLocks noGrp="1"/>
          </p:cNvSpPr>
          <p:nvPr>
            <p:ph type="sldNum" sz="quarter"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14</a:t>
            </a:fld>
            <a:endParaRPr/>
          </a:p>
        </p:txBody>
      </p:sp>
      <p:pic>
        <p:nvPicPr>
          <p:cNvPr id="196" name="Google Shape;196;g1a49e67488f_0_26"/>
          <p:cNvPicPr preferRelativeResize="0"/>
          <p:nvPr/>
        </p:nvPicPr>
        <p:blipFill>
          <a:blip r:embed="rId3">
            <a:alphaModFix/>
          </a:blip>
          <a:stretch>
            <a:fillRect/>
          </a:stretch>
        </p:blipFill>
        <p:spPr>
          <a:xfrm>
            <a:off x="2393447" y="2596379"/>
            <a:ext cx="7405106" cy="35960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graphicFrame>
        <p:nvGraphicFramePr>
          <p:cNvPr id="201" name="Google Shape;201;g1a49e67488f_0_37"/>
          <p:cNvGraphicFramePr/>
          <p:nvPr/>
        </p:nvGraphicFramePr>
        <p:xfrm>
          <a:off x="261256" y="543060"/>
          <a:ext cx="11508375" cy="5995850"/>
        </p:xfrm>
        <a:graphic>
          <a:graphicData uri="http://schemas.openxmlformats.org/drawingml/2006/table">
            <a:tbl>
              <a:tblPr>
                <a:noFill/>
                <a:tableStyleId>{1A5C2CF7-66FA-4206-B37D-C6D4C52465C7}</a:tableStyleId>
              </a:tblPr>
              <a:tblGrid>
                <a:gridCol w="11508375">
                  <a:extLst>
                    <a:ext uri="{9D8B030D-6E8A-4147-A177-3AD203B41FA5}">
                      <a16:colId xmlns:a16="http://schemas.microsoft.com/office/drawing/2014/main" val="20000"/>
                    </a:ext>
                  </a:extLst>
                </a:gridCol>
              </a:tblGrid>
              <a:tr h="5995850">
                <a:tc>
                  <a:txBody>
                    <a:bodyPr/>
                    <a:lstStyle/>
                    <a:p>
                      <a:pPr marL="0" marR="0" lvl="0" indent="0" algn="l" rtl="0">
                        <a:spcBef>
                          <a:spcPts val="0"/>
                        </a:spcBef>
                        <a:spcAft>
                          <a:spcPts val="0"/>
                        </a:spcAft>
                        <a:buNone/>
                      </a:pPr>
                      <a:endParaRPr sz="1800"/>
                    </a:p>
                  </a:txBody>
                  <a:tcPr marL="91450" marR="91450" marT="45725" marB="45725">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202" name="Google Shape;202;g1a49e67488f_0_37"/>
          <p:cNvSpPr txBox="1">
            <a:spLocks noGrp="1"/>
          </p:cNvSpPr>
          <p:nvPr>
            <p:ph type="title"/>
          </p:nvPr>
        </p:nvSpPr>
        <p:spPr>
          <a:xfrm>
            <a:off x="757645" y="665571"/>
            <a:ext cx="10515600" cy="6930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200"/>
              <a:buFont typeface="Times New Roman"/>
              <a:buNone/>
            </a:pPr>
            <a:r>
              <a:rPr lang="en-US" sz="3200" b="1" u="sng">
                <a:latin typeface="Times New Roman"/>
                <a:ea typeface="Times New Roman"/>
                <a:cs typeface="Times New Roman"/>
                <a:sym typeface="Times New Roman"/>
              </a:rPr>
              <a:t>KNN Learning</a:t>
            </a:r>
            <a:endParaRPr sz="3200" b="1" u="sng">
              <a:latin typeface="Times New Roman"/>
              <a:ea typeface="Times New Roman"/>
              <a:cs typeface="Times New Roman"/>
              <a:sym typeface="Times New Roman"/>
            </a:endParaRPr>
          </a:p>
        </p:txBody>
      </p:sp>
      <p:sp>
        <p:nvSpPr>
          <p:cNvPr id="203" name="Google Shape;203;g1a49e67488f_0_37"/>
          <p:cNvSpPr txBox="1">
            <a:spLocks noGrp="1"/>
          </p:cNvSpPr>
          <p:nvPr>
            <p:ph idx="1"/>
          </p:nvPr>
        </p:nvSpPr>
        <p:spPr>
          <a:xfrm>
            <a:off x="838200" y="1358537"/>
            <a:ext cx="10515600" cy="48183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1000"/>
              </a:spcBef>
              <a:spcAft>
                <a:spcPts val="0"/>
              </a:spcAft>
              <a:buNone/>
            </a:pPr>
            <a:endParaRPr dirty="0">
              <a:latin typeface="Times New Roman"/>
              <a:ea typeface="Times New Roman"/>
              <a:cs typeface="Times New Roman"/>
              <a:sym typeface="Times New Roman"/>
            </a:endParaRPr>
          </a:p>
        </p:txBody>
      </p:sp>
      <p:sp>
        <p:nvSpPr>
          <p:cNvPr id="204" name="Google Shape;204;g1a49e67488f_0_37"/>
          <p:cNvSpPr txBox="1">
            <a:spLocks noGrp="1"/>
          </p:cNvSpPr>
          <p:nvPr>
            <p:ph type="sldNum" sz="quarter"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15</a:t>
            </a:fld>
            <a:endParaRPr/>
          </a:p>
        </p:txBody>
      </p:sp>
      <p:pic>
        <p:nvPicPr>
          <p:cNvPr id="205" name="Google Shape;205;g1a49e67488f_0_37"/>
          <p:cNvPicPr preferRelativeResize="0"/>
          <p:nvPr/>
        </p:nvPicPr>
        <p:blipFill>
          <a:blip r:embed="rId3">
            <a:alphaModFix/>
          </a:blip>
          <a:stretch>
            <a:fillRect/>
          </a:stretch>
        </p:blipFill>
        <p:spPr>
          <a:xfrm>
            <a:off x="1614555" y="2621812"/>
            <a:ext cx="8377725" cy="35550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graphicFrame>
        <p:nvGraphicFramePr>
          <p:cNvPr id="210" name="Google Shape;210;g1a49e67488f_0_46"/>
          <p:cNvGraphicFramePr/>
          <p:nvPr/>
        </p:nvGraphicFramePr>
        <p:xfrm>
          <a:off x="261256" y="543060"/>
          <a:ext cx="11508375" cy="5995850"/>
        </p:xfrm>
        <a:graphic>
          <a:graphicData uri="http://schemas.openxmlformats.org/drawingml/2006/table">
            <a:tbl>
              <a:tblPr>
                <a:noFill/>
                <a:tableStyleId>{1A5C2CF7-66FA-4206-B37D-C6D4C52465C7}</a:tableStyleId>
              </a:tblPr>
              <a:tblGrid>
                <a:gridCol w="11508375">
                  <a:extLst>
                    <a:ext uri="{9D8B030D-6E8A-4147-A177-3AD203B41FA5}">
                      <a16:colId xmlns:a16="http://schemas.microsoft.com/office/drawing/2014/main" val="20000"/>
                    </a:ext>
                  </a:extLst>
                </a:gridCol>
              </a:tblGrid>
              <a:tr h="5995850">
                <a:tc>
                  <a:txBody>
                    <a:bodyPr/>
                    <a:lstStyle/>
                    <a:p>
                      <a:pPr marL="0" marR="0" lvl="0" indent="0" algn="l" rtl="0">
                        <a:spcBef>
                          <a:spcPts val="0"/>
                        </a:spcBef>
                        <a:spcAft>
                          <a:spcPts val="0"/>
                        </a:spcAft>
                        <a:buNone/>
                      </a:pPr>
                      <a:endParaRPr sz="1800"/>
                    </a:p>
                  </a:txBody>
                  <a:tcPr marL="91450" marR="91450" marT="45725" marB="45725">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211" name="Google Shape;211;g1a49e67488f_0_46"/>
          <p:cNvSpPr txBox="1">
            <a:spLocks noGrp="1"/>
          </p:cNvSpPr>
          <p:nvPr>
            <p:ph type="title"/>
          </p:nvPr>
        </p:nvSpPr>
        <p:spPr>
          <a:xfrm>
            <a:off x="757645" y="665571"/>
            <a:ext cx="10515600" cy="6930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200"/>
              <a:buFont typeface="Times New Roman"/>
              <a:buNone/>
            </a:pPr>
            <a:r>
              <a:rPr lang="en-US" sz="3200" b="1" u="sng">
                <a:latin typeface="Times New Roman"/>
                <a:ea typeface="Times New Roman"/>
                <a:cs typeface="Times New Roman"/>
                <a:sym typeface="Times New Roman"/>
              </a:rPr>
              <a:t>Gradient Boosting Learning</a:t>
            </a:r>
            <a:endParaRPr sz="3200" b="1" u="sng">
              <a:latin typeface="Times New Roman"/>
              <a:ea typeface="Times New Roman"/>
              <a:cs typeface="Times New Roman"/>
              <a:sym typeface="Times New Roman"/>
            </a:endParaRPr>
          </a:p>
        </p:txBody>
      </p:sp>
      <p:sp>
        <p:nvSpPr>
          <p:cNvPr id="212" name="Google Shape;212;g1a49e67488f_0_46"/>
          <p:cNvSpPr txBox="1">
            <a:spLocks noGrp="1"/>
          </p:cNvSpPr>
          <p:nvPr>
            <p:ph idx="1"/>
          </p:nvPr>
        </p:nvSpPr>
        <p:spPr>
          <a:xfrm>
            <a:off x="838200" y="1358537"/>
            <a:ext cx="10515600" cy="48183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1000"/>
              </a:spcBef>
              <a:spcAft>
                <a:spcPts val="0"/>
              </a:spcAft>
              <a:buNone/>
            </a:pPr>
            <a:r>
              <a:rPr lang="en-US">
                <a:latin typeface="Times New Roman"/>
                <a:ea typeface="Times New Roman"/>
                <a:cs typeface="Times New Roman"/>
                <a:sym typeface="Times New Roman"/>
              </a:rPr>
              <a:t>GB Learning Methodology</a:t>
            </a:r>
            <a:endParaRPr>
              <a:latin typeface="Times New Roman"/>
              <a:ea typeface="Times New Roman"/>
              <a:cs typeface="Times New Roman"/>
              <a:sym typeface="Times New Roman"/>
            </a:endParaRPr>
          </a:p>
        </p:txBody>
      </p:sp>
      <p:sp>
        <p:nvSpPr>
          <p:cNvPr id="213" name="Google Shape;213;g1a49e67488f_0_46"/>
          <p:cNvSpPr txBox="1">
            <a:spLocks noGrp="1"/>
          </p:cNvSpPr>
          <p:nvPr>
            <p:ph type="sldNum" sz="quarter"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16</a:t>
            </a:fld>
            <a:endParaRPr/>
          </a:p>
        </p:txBody>
      </p:sp>
      <p:pic>
        <p:nvPicPr>
          <p:cNvPr id="214" name="Google Shape;214;g1a49e67488f_0_46"/>
          <p:cNvPicPr preferRelativeResize="0"/>
          <p:nvPr/>
        </p:nvPicPr>
        <p:blipFill>
          <a:blip r:embed="rId3">
            <a:alphaModFix/>
          </a:blip>
          <a:stretch>
            <a:fillRect/>
          </a:stretch>
        </p:blipFill>
        <p:spPr>
          <a:xfrm>
            <a:off x="559025" y="2185625"/>
            <a:ext cx="10839301" cy="30824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graphicFrame>
        <p:nvGraphicFramePr>
          <p:cNvPr id="219" name="Google Shape;219;p22"/>
          <p:cNvGraphicFramePr/>
          <p:nvPr>
            <p:extLst>
              <p:ext uri="{D42A27DB-BD31-4B8C-83A1-F6EECF244321}">
                <p14:modId xmlns:p14="http://schemas.microsoft.com/office/powerpoint/2010/main" val="1910450764"/>
              </p:ext>
            </p:extLst>
          </p:nvPr>
        </p:nvGraphicFramePr>
        <p:xfrm>
          <a:off x="265611" y="196260"/>
          <a:ext cx="11545400" cy="6570625"/>
        </p:xfrm>
        <a:graphic>
          <a:graphicData uri="http://schemas.openxmlformats.org/drawingml/2006/table">
            <a:tbl>
              <a:tblPr>
                <a:noFill/>
                <a:tableStyleId>{1A5C2CF7-66FA-4206-B37D-C6D4C52465C7}</a:tableStyleId>
              </a:tblPr>
              <a:tblGrid>
                <a:gridCol w="11545400">
                  <a:extLst>
                    <a:ext uri="{9D8B030D-6E8A-4147-A177-3AD203B41FA5}">
                      <a16:colId xmlns:a16="http://schemas.microsoft.com/office/drawing/2014/main" val="20000"/>
                    </a:ext>
                  </a:extLst>
                </a:gridCol>
              </a:tblGrid>
              <a:tr h="6570625">
                <a:tc>
                  <a:txBody>
                    <a:bodyPr/>
                    <a:lstStyle/>
                    <a:p>
                      <a:pPr marL="0" marR="0" lvl="0" indent="0" algn="l" rtl="0">
                        <a:spcBef>
                          <a:spcPts val="0"/>
                        </a:spcBef>
                        <a:spcAft>
                          <a:spcPts val="0"/>
                        </a:spcAft>
                        <a:buNone/>
                      </a:pPr>
                      <a:r>
                        <a:rPr lang="en-US" sz="1800" dirty="0"/>
                        <a:t> </a:t>
                      </a:r>
                      <a:endParaRPr sz="1800" dirty="0"/>
                    </a:p>
                  </a:txBody>
                  <a:tcPr marL="91450" marR="91450" marT="45725" marB="45725">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220" name="Google Shape;220;p22"/>
          <p:cNvSpPr txBox="1">
            <a:spLocks noGrp="1"/>
          </p:cNvSpPr>
          <p:nvPr>
            <p:ph type="title"/>
          </p:nvPr>
        </p:nvSpPr>
        <p:spPr>
          <a:xfrm>
            <a:off x="838200" y="1063416"/>
            <a:ext cx="10515600" cy="261258"/>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ct val="100000"/>
              <a:buFont typeface="Times New Roman"/>
              <a:buNone/>
            </a:pPr>
            <a:r>
              <a:rPr lang="en-US" sz="3000" b="1" u="sng" dirty="0">
                <a:latin typeface="Times New Roman"/>
                <a:ea typeface="Times New Roman"/>
                <a:cs typeface="Times New Roman"/>
                <a:sym typeface="Times New Roman"/>
              </a:rPr>
              <a:t>Module 4: Performance Evaluation</a:t>
            </a:r>
            <a:br>
              <a:rPr lang="en-US" dirty="0">
                <a:latin typeface="Times New Roman"/>
                <a:ea typeface="Times New Roman"/>
                <a:cs typeface="Times New Roman"/>
                <a:sym typeface="Times New Roman"/>
              </a:rPr>
            </a:br>
            <a:endParaRPr dirty="0"/>
          </a:p>
        </p:txBody>
      </p:sp>
      <p:sp>
        <p:nvSpPr>
          <p:cNvPr id="221" name="Google Shape;221;p22"/>
          <p:cNvSpPr txBox="1">
            <a:spLocks noGrp="1"/>
          </p:cNvSpPr>
          <p:nvPr>
            <p:ph idx="1"/>
          </p:nvPr>
        </p:nvSpPr>
        <p:spPr>
          <a:xfrm>
            <a:off x="1018914" y="2343150"/>
            <a:ext cx="10792097" cy="4081144"/>
          </a:xfrm>
          <a:prstGeom prst="rect">
            <a:avLst/>
          </a:prstGeom>
          <a:noFill/>
          <a:ln>
            <a:noFill/>
          </a:ln>
        </p:spPr>
        <p:txBody>
          <a:bodyPr spcFirstLastPara="1" wrap="square" lIns="91425" tIns="45700" rIns="91425" bIns="45700" anchor="t" anchorCtr="0">
            <a:normAutofit/>
          </a:bodyPr>
          <a:lstStyle/>
          <a:p>
            <a:pPr marL="514350" lvl="0" indent="-514381" algn="l" rtl="0">
              <a:lnSpc>
                <a:spcPct val="90000"/>
              </a:lnSpc>
              <a:spcBef>
                <a:spcPts val="0"/>
              </a:spcBef>
              <a:spcAft>
                <a:spcPts val="0"/>
              </a:spcAft>
              <a:buClr>
                <a:schemeClr val="dk1"/>
              </a:buClr>
              <a:buSzPct val="100000"/>
              <a:buAutoNum type="arabicPeriod"/>
            </a:pPr>
            <a:r>
              <a:rPr lang="en-US" sz="2500" b="1" dirty="0">
                <a:solidFill>
                  <a:schemeClr val="tx1"/>
                </a:solidFill>
                <a:latin typeface="Times New Roman"/>
                <a:ea typeface="Times New Roman"/>
                <a:cs typeface="Times New Roman"/>
                <a:sym typeface="Times New Roman"/>
              </a:rPr>
              <a:t>Accuracy</a:t>
            </a:r>
            <a:endParaRPr dirty="0">
              <a:solidFill>
                <a:schemeClr val="tx1"/>
              </a:solidFill>
            </a:endParaRPr>
          </a:p>
          <a:p>
            <a:pPr marL="0" lvl="0" indent="0" algn="l" rtl="0">
              <a:lnSpc>
                <a:spcPct val="90000"/>
              </a:lnSpc>
              <a:spcBef>
                <a:spcPts val="1000"/>
              </a:spcBef>
              <a:spcAft>
                <a:spcPts val="0"/>
              </a:spcAft>
              <a:buClr>
                <a:schemeClr val="dk1"/>
              </a:buClr>
              <a:buSzPct val="100000"/>
              <a:buNone/>
            </a:pPr>
            <a:r>
              <a:rPr lang="en-US" sz="2500" dirty="0">
                <a:solidFill>
                  <a:schemeClr val="tx1"/>
                </a:solidFill>
                <a:latin typeface="Times New Roman"/>
                <a:ea typeface="Times New Roman"/>
                <a:cs typeface="Times New Roman"/>
                <a:sym typeface="Times New Roman"/>
              </a:rPr>
              <a:t>Accuracy is defined as the ratio of correctly predicted examples by the total examples.</a:t>
            </a:r>
            <a:endParaRPr dirty="0">
              <a:solidFill>
                <a:schemeClr val="tx1"/>
              </a:solidFill>
            </a:endParaRPr>
          </a:p>
          <a:p>
            <a:pPr marL="0" lvl="0" indent="0" algn="ctr" rtl="0">
              <a:lnSpc>
                <a:spcPct val="90000"/>
              </a:lnSpc>
              <a:spcBef>
                <a:spcPts val="1000"/>
              </a:spcBef>
              <a:spcAft>
                <a:spcPts val="0"/>
              </a:spcAft>
              <a:buClr>
                <a:schemeClr val="dk1"/>
              </a:buClr>
              <a:buSzPct val="100000"/>
              <a:buNone/>
            </a:pPr>
            <a:r>
              <a:rPr lang="en-US" sz="2500" i="1" dirty="0">
                <a:solidFill>
                  <a:schemeClr val="tx1"/>
                </a:solidFill>
                <a:latin typeface="Times New Roman"/>
                <a:ea typeface="Times New Roman"/>
                <a:cs typeface="Times New Roman"/>
                <a:sym typeface="Times New Roman"/>
              </a:rPr>
              <a:t>Accuracy =  </a:t>
            </a:r>
            <a:r>
              <a:rPr lang="en-US" sz="2500" i="1" u="sng" dirty="0">
                <a:solidFill>
                  <a:schemeClr val="tx1"/>
                </a:solidFill>
                <a:latin typeface="Times New Roman"/>
                <a:ea typeface="Times New Roman"/>
                <a:cs typeface="Times New Roman"/>
                <a:sym typeface="Times New Roman"/>
              </a:rPr>
              <a:t>       TP+ TN       </a:t>
            </a:r>
            <a:endParaRPr dirty="0">
              <a:solidFill>
                <a:schemeClr val="tx1"/>
              </a:solidFill>
            </a:endParaRPr>
          </a:p>
          <a:p>
            <a:pPr marL="0" lvl="0" indent="0" algn="ctr" rtl="0">
              <a:lnSpc>
                <a:spcPct val="90000"/>
              </a:lnSpc>
              <a:spcBef>
                <a:spcPts val="1000"/>
              </a:spcBef>
              <a:spcAft>
                <a:spcPts val="0"/>
              </a:spcAft>
              <a:buClr>
                <a:schemeClr val="dk1"/>
              </a:buClr>
              <a:buSzPct val="100000"/>
              <a:buNone/>
            </a:pPr>
            <a:r>
              <a:rPr lang="en-US" sz="2500" i="1" dirty="0">
                <a:solidFill>
                  <a:schemeClr val="tx1"/>
                </a:solidFill>
                <a:latin typeface="Times New Roman"/>
                <a:ea typeface="Times New Roman"/>
                <a:cs typeface="Times New Roman"/>
                <a:sym typeface="Times New Roman"/>
              </a:rPr>
              <a:t>                             TP + TN + FP + FN     </a:t>
            </a:r>
            <a:endParaRPr dirty="0">
              <a:solidFill>
                <a:schemeClr val="tx1"/>
              </a:solidFill>
            </a:endParaRPr>
          </a:p>
          <a:p>
            <a:pPr marL="0" lvl="0" indent="0" algn="ctr" rtl="0">
              <a:lnSpc>
                <a:spcPct val="90000"/>
              </a:lnSpc>
              <a:spcBef>
                <a:spcPts val="1000"/>
              </a:spcBef>
              <a:spcAft>
                <a:spcPts val="0"/>
              </a:spcAft>
              <a:buClr>
                <a:schemeClr val="dk1"/>
              </a:buClr>
              <a:buSzPct val="100000"/>
              <a:buNone/>
            </a:pPr>
            <a:r>
              <a:rPr lang="en-US" sz="2500" dirty="0">
                <a:solidFill>
                  <a:schemeClr val="tx1"/>
                </a:solidFill>
                <a:latin typeface="Times New Roman"/>
                <a:ea typeface="Times New Roman"/>
                <a:cs typeface="Times New Roman"/>
                <a:sym typeface="Times New Roman"/>
              </a:rPr>
              <a:t>Where, TP-True Positive , TN-True Negative, FP-False Positive, FN- Negative</a:t>
            </a:r>
            <a:endParaRPr dirty="0">
              <a:solidFill>
                <a:schemeClr val="tx1"/>
              </a:solidFill>
            </a:endParaRPr>
          </a:p>
          <a:p>
            <a:pPr marL="0" lvl="0" indent="0" algn="l" rtl="0">
              <a:lnSpc>
                <a:spcPct val="90000"/>
              </a:lnSpc>
              <a:spcBef>
                <a:spcPts val="1000"/>
              </a:spcBef>
              <a:spcAft>
                <a:spcPts val="0"/>
              </a:spcAft>
              <a:buClr>
                <a:schemeClr val="dk1"/>
              </a:buClr>
              <a:buSzPct val="100000"/>
              <a:buNone/>
            </a:pPr>
            <a:endParaRPr lang="en-US" sz="2500" b="1" dirty="0">
              <a:latin typeface="Times New Roman"/>
              <a:ea typeface="Times New Roman"/>
              <a:cs typeface="Times New Roman"/>
              <a:sym typeface="Times New Roman"/>
            </a:endParaRPr>
          </a:p>
          <a:p>
            <a:pPr marL="0" lvl="0" indent="0" algn="l" rtl="0">
              <a:lnSpc>
                <a:spcPct val="90000"/>
              </a:lnSpc>
              <a:spcBef>
                <a:spcPts val="1000"/>
              </a:spcBef>
              <a:spcAft>
                <a:spcPts val="0"/>
              </a:spcAft>
              <a:buClr>
                <a:schemeClr val="dk1"/>
              </a:buClr>
              <a:buSzPct val="100000"/>
              <a:buNone/>
            </a:pPr>
            <a:r>
              <a:rPr lang="en-US" sz="2500" b="1" dirty="0">
                <a:latin typeface="Times New Roman"/>
                <a:ea typeface="Times New Roman"/>
                <a:cs typeface="Times New Roman"/>
                <a:sym typeface="Times New Roman"/>
              </a:rPr>
              <a:t>Error Rate </a:t>
            </a:r>
            <a:r>
              <a:rPr lang="en-US" sz="2500" dirty="0">
                <a:latin typeface="Times New Roman"/>
                <a:ea typeface="Times New Roman"/>
                <a:cs typeface="Times New Roman"/>
                <a:sym typeface="Times New Roman"/>
              </a:rPr>
              <a:t>: 1 – Accuracy</a:t>
            </a:r>
          </a:p>
        </p:txBody>
      </p:sp>
      <p:sp>
        <p:nvSpPr>
          <p:cNvPr id="222" name="Google Shape;222;p22"/>
          <p:cNvSpPr txBox="1">
            <a:spLocks noGrp="1"/>
          </p:cNvSpPr>
          <p:nvPr>
            <p:ph type="sldNum" sz="quarter"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17</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graphicFrame>
        <p:nvGraphicFramePr>
          <p:cNvPr id="227" name="Google Shape;227;p23"/>
          <p:cNvGraphicFramePr/>
          <p:nvPr/>
        </p:nvGraphicFramePr>
        <p:xfrm>
          <a:off x="265611" y="196260"/>
          <a:ext cx="11545400" cy="6570625"/>
        </p:xfrm>
        <a:graphic>
          <a:graphicData uri="http://schemas.openxmlformats.org/drawingml/2006/table">
            <a:tbl>
              <a:tblPr>
                <a:noFill/>
                <a:tableStyleId>{1A5C2CF7-66FA-4206-B37D-C6D4C52465C7}</a:tableStyleId>
              </a:tblPr>
              <a:tblGrid>
                <a:gridCol w="11545400">
                  <a:extLst>
                    <a:ext uri="{9D8B030D-6E8A-4147-A177-3AD203B41FA5}">
                      <a16:colId xmlns:a16="http://schemas.microsoft.com/office/drawing/2014/main" val="20000"/>
                    </a:ext>
                  </a:extLst>
                </a:gridCol>
              </a:tblGrid>
              <a:tr h="6570625">
                <a:tc>
                  <a:txBody>
                    <a:bodyPr/>
                    <a:lstStyle/>
                    <a:p>
                      <a:pPr marL="0" marR="0" lvl="0" indent="0" algn="l" rtl="0">
                        <a:spcBef>
                          <a:spcPts val="0"/>
                        </a:spcBef>
                        <a:spcAft>
                          <a:spcPts val="0"/>
                        </a:spcAft>
                        <a:buNone/>
                      </a:pPr>
                      <a:r>
                        <a:rPr lang="en-US" sz="1800" dirty="0"/>
                        <a:t> </a:t>
                      </a:r>
                      <a:endParaRPr sz="1800" dirty="0"/>
                    </a:p>
                  </a:txBody>
                  <a:tcPr marL="91450" marR="91450" marT="45725" marB="45725">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228" name="Google Shape;228;p23"/>
          <p:cNvSpPr txBox="1">
            <a:spLocks noGrp="1"/>
          </p:cNvSpPr>
          <p:nvPr>
            <p:ph type="title"/>
          </p:nvPr>
        </p:nvSpPr>
        <p:spPr>
          <a:xfrm>
            <a:off x="1001261" y="821667"/>
            <a:ext cx="10515600" cy="444772"/>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2700"/>
              <a:buFont typeface="Times New Roman"/>
              <a:buNone/>
            </a:pPr>
            <a:r>
              <a:rPr lang="en-US" sz="2700" b="1" dirty="0">
                <a:latin typeface="Times New Roman"/>
                <a:ea typeface="Times New Roman"/>
                <a:cs typeface="Times New Roman"/>
                <a:sym typeface="Times New Roman"/>
              </a:rPr>
              <a:t>Contd..</a:t>
            </a:r>
            <a:endParaRPr sz="2700" b="1" dirty="0">
              <a:latin typeface="Times New Roman"/>
              <a:ea typeface="Times New Roman"/>
              <a:cs typeface="Times New Roman"/>
              <a:sym typeface="Times New Roman"/>
            </a:endParaRPr>
          </a:p>
        </p:txBody>
      </p:sp>
      <p:sp>
        <p:nvSpPr>
          <p:cNvPr id="229" name="Google Shape;229;p23"/>
          <p:cNvSpPr txBox="1">
            <a:spLocks noGrp="1"/>
          </p:cNvSpPr>
          <p:nvPr>
            <p:ph idx="1"/>
          </p:nvPr>
        </p:nvSpPr>
        <p:spPr>
          <a:xfrm>
            <a:off x="496389" y="2708910"/>
            <a:ext cx="10961914" cy="3830002"/>
          </a:xfrm>
          <a:prstGeom prst="rect">
            <a:avLst/>
          </a:prstGeom>
          <a:noFill/>
          <a:ln>
            <a:noFill/>
          </a:ln>
        </p:spPr>
        <p:txBody>
          <a:bodyPr spcFirstLastPara="1" wrap="square" lIns="91425" tIns="45700" rIns="91425" bIns="45700" anchor="t" anchorCtr="0">
            <a:normAutofit fontScale="55000" lnSpcReduction="20000"/>
          </a:bodyPr>
          <a:lstStyle/>
          <a:p>
            <a:pPr marL="514350" lvl="0" indent="-514381" algn="l" rtl="0">
              <a:lnSpc>
                <a:spcPct val="90000"/>
              </a:lnSpc>
              <a:spcBef>
                <a:spcPts val="0"/>
              </a:spcBef>
              <a:spcAft>
                <a:spcPts val="0"/>
              </a:spcAft>
              <a:buClr>
                <a:schemeClr val="dk1"/>
              </a:buClr>
              <a:buSzPct val="100000"/>
              <a:buFont typeface="Calibri"/>
              <a:buAutoNum type="arabicPeriod" startAt="3"/>
            </a:pPr>
            <a:r>
              <a:rPr lang="en-US" sz="2500" b="1" dirty="0">
                <a:latin typeface="Times New Roman" panose="02020603050405020304" pitchFamily="18" charset="0"/>
                <a:ea typeface="Tahoma" panose="020B0604030504040204" pitchFamily="34" charset="0"/>
                <a:cs typeface="Times New Roman" panose="02020603050405020304" pitchFamily="18" charset="0"/>
                <a:sym typeface="Times New Roman"/>
              </a:rPr>
              <a:t>Recall </a:t>
            </a:r>
            <a:endParaRPr sz="2500" dirty="0">
              <a:latin typeface="Times New Roman" panose="02020603050405020304" pitchFamily="18" charset="0"/>
              <a:ea typeface="Tahoma" panose="020B0604030504040204" pitchFamily="34" charset="0"/>
              <a:cs typeface="Times New Roman" panose="02020603050405020304" pitchFamily="18" charset="0"/>
            </a:endParaRPr>
          </a:p>
          <a:p>
            <a:pPr marL="0" lvl="0" indent="0" algn="l" rtl="0">
              <a:lnSpc>
                <a:spcPct val="90000"/>
              </a:lnSpc>
              <a:spcBef>
                <a:spcPts val="1000"/>
              </a:spcBef>
              <a:spcAft>
                <a:spcPts val="0"/>
              </a:spcAft>
              <a:buClr>
                <a:schemeClr val="dk1"/>
              </a:buClr>
              <a:buSzPct val="100000"/>
              <a:buNone/>
            </a:pPr>
            <a:r>
              <a:rPr lang="en-US" sz="2500" dirty="0">
                <a:latin typeface="Times New Roman" panose="02020603050405020304" pitchFamily="18" charset="0"/>
                <a:ea typeface="Tahoma" panose="020B0604030504040204" pitchFamily="34" charset="0"/>
                <a:cs typeface="Times New Roman" panose="02020603050405020304" pitchFamily="18" charset="0"/>
                <a:sym typeface="Times New Roman"/>
              </a:rPr>
              <a:t>Also called Sensitivity, Probability of Detection, True Positive Rate. The ratio of correct positive predictions to the total positives examples.</a:t>
            </a:r>
            <a:endParaRPr sz="2500" dirty="0">
              <a:latin typeface="Times New Roman" panose="02020603050405020304" pitchFamily="18" charset="0"/>
              <a:ea typeface="Tahoma" panose="020B0604030504040204" pitchFamily="34" charset="0"/>
              <a:cs typeface="Times New Roman" panose="02020603050405020304" pitchFamily="18" charset="0"/>
            </a:endParaRPr>
          </a:p>
          <a:p>
            <a:pPr marL="0" lvl="0" indent="0" algn="ctr" rtl="0">
              <a:lnSpc>
                <a:spcPct val="90000"/>
              </a:lnSpc>
              <a:spcBef>
                <a:spcPts val="1000"/>
              </a:spcBef>
              <a:spcAft>
                <a:spcPts val="0"/>
              </a:spcAft>
              <a:buClr>
                <a:schemeClr val="dk1"/>
              </a:buClr>
              <a:buSzPct val="100000"/>
              <a:buNone/>
            </a:pPr>
            <a:r>
              <a:rPr lang="en-US" sz="2500" i="1" dirty="0">
                <a:latin typeface="Times New Roman" panose="02020603050405020304" pitchFamily="18" charset="0"/>
                <a:ea typeface="Tahoma" panose="020B0604030504040204" pitchFamily="34" charset="0"/>
                <a:cs typeface="Times New Roman" panose="02020603050405020304" pitchFamily="18" charset="0"/>
                <a:sym typeface="Times New Roman"/>
              </a:rPr>
              <a:t>Recall                = </a:t>
            </a:r>
            <a:r>
              <a:rPr lang="en-US" sz="2500" i="1" u="sng" dirty="0">
                <a:latin typeface="Times New Roman" panose="02020603050405020304" pitchFamily="18" charset="0"/>
                <a:ea typeface="Tahoma" panose="020B0604030504040204" pitchFamily="34" charset="0"/>
                <a:cs typeface="Times New Roman" panose="02020603050405020304" pitchFamily="18" charset="0"/>
                <a:sym typeface="Times New Roman"/>
              </a:rPr>
              <a:t>           True Positive</a:t>
            </a:r>
            <a:endParaRPr sz="2500" dirty="0">
              <a:latin typeface="Times New Roman" panose="02020603050405020304" pitchFamily="18" charset="0"/>
              <a:ea typeface="Tahoma" panose="020B0604030504040204" pitchFamily="34" charset="0"/>
              <a:cs typeface="Times New Roman" panose="02020603050405020304" pitchFamily="18" charset="0"/>
            </a:endParaRPr>
          </a:p>
          <a:p>
            <a:pPr marL="0" lvl="0" indent="0" algn="ctr" rtl="0">
              <a:lnSpc>
                <a:spcPct val="90000"/>
              </a:lnSpc>
              <a:spcBef>
                <a:spcPts val="1000"/>
              </a:spcBef>
              <a:spcAft>
                <a:spcPts val="0"/>
              </a:spcAft>
              <a:buClr>
                <a:schemeClr val="dk1"/>
              </a:buClr>
              <a:buSzPct val="100000"/>
              <a:buNone/>
            </a:pPr>
            <a:r>
              <a:rPr lang="en-US" sz="2500" i="1" dirty="0">
                <a:latin typeface="Times New Roman" panose="02020603050405020304" pitchFamily="18" charset="0"/>
                <a:ea typeface="Tahoma" panose="020B0604030504040204" pitchFamily="34" charset="0"/>
                <a:cs typeface="Times New Roman" panose="02020603050405020304" pitchFamily="18" charset="0"/>
                <a:sym typeface="Times New Roman"/>
              </a:rPr>
              <a:t>                                   True positive + False negative</a:t>
            </a:r>
            <a:endParaRPr sz="2500" i="1" dirty="0">
              <a:latin typeface="Times New Roman" panose="02020603050405020304" pitchFamily="18" charset="0"/>
              <a:ea typeface="Tahoma" panose="020B0604030504040204" pitchFamily="34" charset="0"/>
              <a:cs typeface="Times New Roman" panose="02020603050405020304" pitchFamily="18" charset="0"/>
              <a:sym typeface="Times New Roman"/>
            </a:endParaRPr>
          </a:p>
          <a:p>
            <a:pPr marL="0" lvl="0" indent="0" algn="l" rtl="0">
              <a:lnSpc>
                <a:spcPct val="90000"/>
              </a:lnSpc>
              <a:spcBef>
                <a:spcPts val="1000"/>
              </a:spcBef>
              <a:spcAft>
                <a:spcPts val="0"/>
              </a:spcAft>
              <a:buClr>
                <a:schemeClr val="dk1"/>
              </a:buClr>
              <a:buSzPct val="100000"/>
              <a:buNone/>
            </a:pPr>
            <a:r>
              <a:rPr lang="en-US" sz="2500" dirty="0">
                <a:latin typeface="Times New Roman" panose="02020603050405020304" pitchFamily="18" charset="0"/>
                <a:ea typeface="Tahoma" panose="020B0604030504040204" pitchFamily="34" charset="0"/>
                <a:cs typeface="Times New Roman" panose="02020603050405020304" pitchFamily="18" charset="0"/>
              </a:rPr>
              <a:t>4</a:t>
            </a:r>
            <a:r>
              <a:rPr lang="en-US" sz="2500" dirty="0">
                <a:latin typeface="Times New Roman" panose="02020603050405020304" pitchFamily="18" charset="0"/>
                <a:ea typeface="Tahoma" panose="020B0604030504040204" pitchFamily="34" charset="0"/>
                <a:cs typeface="Times New Roman" panose="02020603050405020304" pitchFamily="18" charset="0"/>
                <a:sym typeface="Times New Roman"/>
              </a:rPr>
              <a:t>. </a:t>
            </a:r>
            <a:r>
              <a:rPr lang="en-US" sz="2500" b="1" dirty="0">
                <a:latin typeface="Times New Roman" panose="02020603050405020304" pitchFamily="18" charset="0"/>
                <a:ea typeface="Tahoma" panose="020B0604030504040204" pitchFamily="34" charset="0"/>
                <a:cs typeface="Times New Roman" panose="02020603050405020304" pitchFamily="18" charset="0"/>
                <a:sym typeface="Times New Roman"/>
              </a:rPr>
              <a:t>ROC Curve</a:t>
            </a:r>
            <a:endParaRPr sz="2500" dirty="0">
              <a:latin typeface="Times New Roman" panose="02020603050405020304" pitchFamily="18" charset="0"/>
              <a:ea typeface="Tahoma" panose="020B0604030504040204" pitchFamily="34" charset="0"/>
              <a:cs typeface="Times New Roman" panose="02020603050405020304" pitchFamily="18" charset="0"/>
            </a:endParaRPr>
          </a:p>
          <a:p>
            <a:pPr marL="0" lvl="0" indent="0" algn="l" rtl="0">
              <a:lnSpc>
                <a:spcPct val="90000"/>
              </a:lnSpc>
              <a:spcBef>
                <a:spcPts val="1000"/>
              </a:spcBef>
              <a:spcAft>
                <a:spcPts val="0"/>
              </a:spcAft>
              <a:buClr>
                <a:schemeClr val="dk1"/>
              </a:buClr>
              <a:buSzPct val="100000"/>
              <a:buNone/>
            </a:pPr>
            <a:r>
              <a:rPr lang="en-US" sz="2500" dirty="0">
                <a:latin typeface="Times New Roman" panose="02020603050405020304" pitchFamily="18" charset="0"/>
                <a:ea typeface="Tahoma" panose="020B0604030504040204" pitchFamily="34" charset="0"/>
                <a:cs typeface="Times New Roman" panose="02020603050405020304" pitchFamily="18" charset="0"/>
                <a:sym typeface="Times New Roman"/>
              </a:rPr>
              <a:t>A ROC curve (receiver operating characteristic curve) graph shows the performance of a classification model at all classification thresholds. It plots two </a:t>
            </a:r>
            <a:r>
              <a:rPr lang="en-US" sz="2500" dirty="0" err="1">
                <a:latin typeface="Times New Roman" panose="02020603050405020304" pitchFamily="18" charset="0"/>
                <a:ea typeface="Tahoma" panose="020B0604030504040204" pitchFamily="34" charset="0"/>
                <a:cs typeface="Times New Roman" panose="02020603050405020304" pitchFamily="18" charset="0"/>
                <a:sym typeface="Times New Roman"/>
              </a:rPr>
              <a:t>Perameters</a:t>
            </a:r>
            <a:r>
              <a:rPr lang="en-US" sz="2500" dirty="0">
                <a:latin typeface="Times New Roman" panose="02020603050405020304" pitchFamily="18" charset="0"/>
                <a:ea typeface="Tahoma" panose="020B0604030504040204" pitchFamily="34" charset="0"/>
                <a:cs typeface="Times New Roman" panose="02020603050405020304" pitchFamily="18" charset="0"/>
                <a:sym typeface="Times New Roman"/>
              </a:rPr>
              <a:t> namely true Positive rate and False positive rate</a:t>
            </a:r>
            <a:endParaRPr sz="2500" dirty="0">
              <a:latin typeface="Times New Roman" panose="02020603050405020304" pitchFamily="18" charset="0"/>
              <a:ea typeface="Tahoma" panose="020B0604030504040204" pitchFamily="34" charset="0"/>
              <a:cs typeface="Times New Roman" panose="02020603050405020304" pitchFamily="18" charset="0"/>
            </a:endParaRPr>
          </a:p>
          <a:p>
            <a:pPr marL="0" lvl="0" indent="0" algn="l" rtl="0">
              <a:lnSpc>
                <a:spcPct val="90000"/>
              </a:lnSpc>
              <a:spcBef>
                <a:spcPts val="1000"/>
              </a:spcBef>
              <a:spcAft>
                <a:spcPts val="0"/>
              </a:spcAft>
              <a:buClr>
                <a:schemeClr val="dk1"/>
              </a:buClr>
              <a:buSzPct val="100000"/>
              <a:buNone/>
            </a:pPr>
            <a:endParaRPr sz="2500" dirty="0">
              <a:latin typeface="Times New Roman" panose="02020603050405020304" pitchFamily="18" charset="0"/>
              <a:ea typeface="Tahoma" panose="020B0604030504040204" pitchFamily="34" charset="0"/>
              <a:cs typeface="Times New Roman" panose="02020603050405020304" pitchFamily="18" charset="0"/>
              <a:sym typeface="Times New Roman"/>
            </a:endParaRPr>
          </a:p>
          <a:p>
            <a:pPr marL="0" lvl="0" indent="0" algn="ctr" rtl="0">
              <a:lnSpc>
                <a:spcPct val="90000"/>
              </a:lnSpc>
              <a:spcBef>
                <a:spcPts val="1000"/>
              </a:spcBef>
              <a:spcAft>
                <a:spcPts val="0"/>
              </a:spcAft>
              <a:buClr>
                <a:schemeClr val="dk1"/>
              </a:buClr>
              <a:buSzPct val="100000"/>
              <a:buNone/>
            </a:pPr>
            <a:r>
              <a:rPr lang="en-US" sz="2500" i="1" dirty="0">
                <a:latin typeface="Times New Roman" panose="02020603050405020304" pitchFamily="18" charset="0"/>
                <a:ea typeface="Tahoma" panose="020B0604030504040204" pitchFamily="34" charset="0"/>
                <a:cs typeface="Times New Roman" panose="02020603050405020304" pitchFamily="18" charset="0"/>
                <a:sym typeface="Times New Roman"/>
              </a:rPr>
              <a:t>True Positive Rate    =     </a:t>
            </a:r>
            <a:r>
              <a:rPr lang="en-US" sz="2500" i="1" u="sng" dirty="0">
                <a:latin typeface="Times New Roman" panose="02020603050405020304" pitchFamily="18" charset="0"/>
                <a:ea typeface="Tahoma" panose="020B0604030504040204" pitchFamily="34" charset="0"/>
                <a:cs typeface="Times New Roman" panose="02020603050405020304" pitchFamily="18" charset="0"/>
                <a:sym typeface="Times New Roman"/>
              </a:rPr>
              <a:t> True Positive</a:t>
            </a:r>
            <a:endParaRPr sz="2500" dirty="0">
              <a:latin typeface="Times New Roman" panose="02020603050405020304" pitchFamily="18" charset="0"/>
              <a:ea typeface="Tahoma" panose="020B0604030504040204" pitchFamily="34" charset="0"/>
              <a:cs typeface="Times New Roman" panose="02020603050405020304" pitchFamily="18" charset="0"/>
            </a:endParaRPr>
          </a:p>
          <a:p>
            <a:pPr marL="0" lvl="0" indent="0" algn="ctr" rtl="0">
              <a:lnSpc>
                <a:spcPct val="90000"/>
              </a:lnSpc>
              <a:spcBef>
                <a:spcPts val="1000"/>
              </a:spcBef>
              <a:spcAft>
                <a:spcPts val="0"/>
              </a:spcAft>
              <a:buClr>
                <a:schemeClr val="dk1"/>
              </a:buClr>
              <a:buSzPct val="100000"/>
              <a:buNone/>
            </a:pPr>
            <a:r>
              <a:rPr lang="en-US" sz="2500" i="1" dirty="0">
                <a:latin typeface="Times New Roman" panose="02020603050405020304" pitchFamily="18" charset="0"/>
                <a:ea typeface="Tahoma" panose="020B0604030504040204" pitchFamily="34" charset="0"/>
                <a:cs typeface="Times New Roman" panose="02020603050405020304" pitchFamily="18" charset="0"/>
                <a:sym typeface="Times New Roman"/>
              </a:rPr>
              <a:t>                                             False Positive + True Negative </a:t>
            </a:r>
            <a:endParaRPr sz="2500" dirty="0">
              <a:latin typeface="Times New Roman" panose="02020603050405020304" pitchFamily="18" charset="0"/>
              <a:ea typeface="Tahoma" panose="020B0604030504040204" pitchFamily="34" charset="0"/>
              <a:cs typeface="Times New Roman" panose="02020603050405020304" pitchFamily="18" charset="0"/>
            </a:endParaRPr>
          </a:p>
          <a:p>
            <a:pPr marL="0" lvl="0" indent="0" algn="ctr" rtl="0">
              <a:lnSpc>
                <a:spcPct val="90000"/>
              </a:lnSpc>
              <a:spcBef>
                <a:spcPts val="1000"/>
              </a:spcBef>
              <a:spcAft>
                <a:spcPts val="0"/>
              </a:spcAft>
              <a:buClr>
                <a:schemeClr val="dk1"/>
              </a:buClr>
              <a:buSzPct val="100000"/>
              <a:buNone/>
            </a:pPr>
            <a:endParaRPr sz="2500" i="1" dirty="0">
              <a:latin typeface="Times New Roman" panose="02020603050405020304" pitchFamily="18" charset="0"/>
              <a:ea typeface="Tahoma" panose="020B0604030504040204" pitchFamily="34" charset="0"/>
              <a:cs typeface="Times New Roman" panose="02020603050405020304" pitchFamily="18" charset="0"/>
              <a:sym typeface="Times New Roman"/>
            </a:endParaRPr>
          </a:p>
          <a:p>
            <a:pPr marL="0" lvl="0" indent="0" algn="ctr" rtl="0">
              <a:lnSpc>
                <a:spcPct val="90000"/>
              </a:lnSpc>
              <a:spcBef>
                <a:spcPts val="1000"/>
              </a:spcBef>
              <a:spcAft>
                <a:spcPts val="0"/>
              </a:spcAft>
              <a:buClr>
                <a:schemeClr val="dk1"/>
              </a:buClr>
              <a:buSzPct val="100000"/>
              <a:buNone/>
            </a:pPr>
            <a:r>
              <a:rPr lang="en-US" sz="2500" i="1" dirty="0">
                <a:latin typeface="Times New Roman" panose="02020603050405020304" pitchFamily="18" charset="0"/>
                <a:ea typeface="Tahoma" panose="020B0604030504040204" pitchFamily="34" charset="0"/>
                <a:cs typeface="Times New Roman" panose="02020603050405020304" pitchFamily="18" charset="0"/>
                <a:sym typeface="Times New Roman"/>
              </a:rPr>
              <a:t>False positive Rate   = </a:t>
            </a:r>
            <a:r>
              <a:rPr lang="en-US" sz="2500" i="1" u="sng" dirty="0">
                <a:latin typeface="Times New Roman" panose="02020603050405020304" pitchFamily="18" charset="0"/>
                <a:ea typeface="Tahoma" panose="020B0604030504040204" pitchFamily="34" charset="0"/>
                <a:cs typeface="Times New Roman" panose="02020603050405020304" pitchFamily="18" charset="0"/>
                <a:sym typeface="Times New Roman"/>
              </a:rPr>
              <a:t>False Positive</a:t>
            </a:r>
            <a:endParaRPr sz="2500" dirty="0">
              <a:latin typeface="Times New Roman" panose="02020603050405020304" pitchFamily="18" charset="0"/>
              <a:ea typeface="Tahoma" panose="020B0604030504040204" pitchFamily="34" charset="0"/>
              <a:cs typeface="Times New Roman" panose="02020603050405020304" pitchFamily="18" charset="0"/>
            </a:endParaRPr>
          </a:p>
          <a:p>
            <a:pPr marL="0" lvl="0" indent="0" algn="ctr" rtl="0">
              <a:lnSpc>
                <a:spcPct val="90000"/>
              </a:lnSpc>
              <a:spcBef>
                <a:spcPts val="1000"/>
              </a:spcBef>
              <a:spcAft>
                <a:spcPts val="0"/>
              </a:spcAft>
              <a:buClr>
                <a:schemeClr val="dk1"/>
              </a:buClr>
              <a:buSzPct val="100000"/>
              <a:buNone/>
            </a:pPr>
            <a:r>
              <a:rPr lang="en-US" sz="2500" i="1" dirty="0">
                <a:latin typeface="Times New Roman" panose="02020603050405020304" pitchFamily="18" charset="0"/>
                <a:ea typeface="Tahoma" panose="020B0604030504040204" pitchFamily="34" charset="0"/>
                <a:cs typeface="Times New Roman" panose="02020603050405020304" pitchFamily="18" charset="0"/>
                <a:sym typeface="Times New Roman"/>
              </a:rPr>
              <a:t>                                         False </a:t>
            </a:r>
            <a:r>
              <a:rPr lang="en-US" sz="2500" i="1" dirty="0" err="1">
                <a:latin typeface="Times New Roman" panose="02020603050405020304" pitchFamily="18" charset="0"/>
                <a:ea typeface="Tahoma" panose="020B0604030504040204" pitchFamily="34" charset="0"/>
                <a:cs typeface="Times New Roman" panose="02020603050405020304" pitchFamily="18" charset="0"/>
                <a:sym typeface="Times New Roman"/>
              </a:rPr>
              <a:t>positive+True</a:t>
            </a:r>
            <a:r>
              <a:rPr lang="en-US" sz="2500" i="1" dirty="0">
                <a:latin typeface="Times New Roman" panose="02020603050405020304" pitchFamily="18" charset="0"/>
                <a:ea typeface="Tahoma" panose="020B0604030504040204" pitchFamily="34" charset="0"/>
                <a:cs typeface="Times New Roman" panose="02020603050405020304" pitchFamily="18" charset="0"/>
                <a:sym typeface="Times New Roman"/>
              </a:rPr>
              <a:t> Negative</a:t>
            </a:r>
            <a:endParaRPr sz="2500" i="1" dirty="0">
              <a:latin typeface="Times New Roman" panose="02020603050405020304" pitchFamily="18" charset="0"/>
              <a:ea typeface="Tahoma" panose="020B0604030504040204" pitchFamily="34" charset="0"/>
              <a:cs typeface="Times New Roman" panose="02020603050405020304" pitchFamily="18" charset="0"/>
              <a:sym typeface="Times New Roman"/>
            </a:endParaRPr>
          </a:p>
          <a:p>
            <a:pPr marL="0" lvl="0" indent="0" algn="l" rtl="0">
              <a:lnSpc>
                <a:spcPct val="90000"/>
              </a:lnSpc>
              <a:spcBef>
                <a:spcPts val="1000"/>
              </a:spcBef>
              <a:spcAft>
                <a:spcPts val="0"/>
              </a:spcAft>
              <a:buClr>
                <a:schemeClr val="dk1"/>
              </a:buClr>
              <a:buSzPct val="100000"/>
              <a:buNone/>
            </a:pPr>
            <a:endParaRPr sz="2500" b="1" dirty="0">
              <a:latin typeface="Times New Roman"/>
              <a:ea typeface="Times New Roman"/>
              <a:cs typeface="Times New Roman"/>
              <a:sym typeface="Times New Roman"/>
            </a:endParaRPr>
          </a:p>
        </p:txBody>
      </p:sp>
      <p:sp>
        <p:nvSpPr>
          <p:cNvPr id="230" name="Google Shape;230;p23"/>
          <p:cNvSpPr txBox="1">
            <a:spLocks noGrp="1"/>
          </p:cNvSpPr>
          <p:nvPr>
            <p:ph type="sldNum" sz="quarter"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18</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Google Shape;243;p32"/>
          <p:cNvSpPr txBox="1">
            <a:spLocks noGrp="1"/>
          </p:cNvSpPr>
          <p:nvPr>
            <p:ph type="sldNum" sz="quarter"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19</a:t>
            </a:fld>
            <a:endParaRPr/>
          </a:p>
        </p:txBody>
      </p:sp>
      <p:sp>
        <p:nvSpPr>
          <p:cNvPr id="244" name="Google Shape;244;p32"/>
          <p:cNvSpPr txBox="1"/>
          <p:nvPr/>
        </p:nvSpPr>
        <p:spPr>
          <a:xfrm>
            <a:off x="838200" y="208927"/>
            <a:ext cx="10515600" cy="431153"/>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3000"/>
              <a:buFont typeface="Times New Roman"/>
              <a:buNone/>
            </a:pPr>
            <a:r>
              <a:rPr lang="en-US" sz="3000" b="1" u="sng">
                <a:solidFill>
                  <a:schemeClr val="dk1"/>
                </a:solidFill>
                <a:latin typeface="Times New Roman"/>
                <a:ea typeface="Times New Roman"/>
                <a:cs typeface="Times New Roman"/>
                <a:sym typeface="Times New Roman"/>
              </a:rPr>
              <a:t>PERFORMANCE METRICS</a:t>
            </a:r>
            <a:endParaRPr sz="3000" b="1" u="sng">
              <a:solidFill>
                <a:schemeClr val="dk1"/>
              </a:solidFill>
              <a:latin typeface="Times New Roman"/>
              <a:ea typeface="Times New Roman"/>
              <a:cs typeface="Times New Roman"/>
              <a:sym typeface="Times New Roman"/>
            </a:endParaRPr>
          </a:p>
        </p:txBody>
      </p:sp>
      <p:sp>
        <p:nvSpPr>
          <p:cNvPr id="246" name="Google Shape;246;p32"/>
          <p:cNvSpPr txBox="1"/>
          <p:nvPr/>
        </p:nvSpPr>
        <p:spPr>
          <a:xfrm>
            <a:off x="838200" y="1043502"/>
            <a:ext cx="10515600" cy="4311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3000"/>
              <a:buFont typeface="Times New Roman"/>
              <a:buNone/>
            </a:pPr>
            <a:r>
              <a:rPr lang="en-US" sz="2500">
                <a:solidFill>
                  <a:schemeClr val="dk1"/>
                </a:solidFill>
                <a:latin typeface="Times New Roman"/>
                <a:ea typeface="Times New Roman"/>
                <a:cs typeface="Times New Roman"/>
                <a:sym typeface="Times New Roman"/>
              </a:rPr>
              <a:t>The result shows that Gradient Boosting Algorithm Provide the Best Accurate Classification for the Accident Data</a:t>
            </a:r>
            <a:endParaRPr sz="2500">
              <a:solidFill>
                <a:schemeClr val="dk1"/>
              </a:solidFill>
              <a:latin typeface="Times New Roman"/>
              <a:ea typeface="Times New Roman"/>
              <a:cs typeface="Times New Roman"/>
              <a:sym typeface="Times New Roman"/>
            </a:endParaRPr>
          </a:p>
        </p:txBody>
      </p:sp>
      <p:pic>
        <p:nvPicPr>
          <p:cNvPr id="3" name="Picture 2">
            <a:extLst>
              <a:ext uri="{FF2B5EF4-FFF2-40B4-BE49-F238E27FC236}">
                <a16:creationId xmlns:a16="http://schemas.microsoft.com/office/drawing/2014/main" id="{33C2574F-C80A-4F66-E6A0-1C0E48A460FC}"/>
              </a:ext>
            </a:extLst>
          </p:cNvPr>
          <p:cNvPicPr>
            <a:picLocks noChangeAspect="1"/>
          </p:cNvPicPr>
          <p:nvPr/>
        </p:nvPicPr>
        <p:blipFill>
          <a:blip r:embed="rId3"/>
          <a:stretch>
            <a:fillRect/>
          </a:stretch>
        </p:blipFill>
        <p:spPr>
          <a:xfrm>
            <a:off x="2186228" y="1878024"/>
            <a:ext cx="7819543" cy="4068842"/>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graphicFrame>
        <p:nvGraphicFramePr>
          <p:cNvPr id="96" name="Google Shape;96;p2"/>
          <p:cNvGraphicFramePr/>
          <p:nvPr/>
        </p:nvGraphicFramePr>
        <p:xfrm>
          <a:off x="404949" y="313509"/>
          <a:ext cx="11443050" cy="6257100"/>
        </p:xfrm>
        <a:graphic>
          <a:graphicData uri="http://schemas.openxmlformats.org/drawingml/2006/table">
            <a:tbl>
              <a:tblPr>
                <a:noFill/>
                <a:tableStyleId>{1A5C2CF7-66FA-4206-B37D-C6D4C52465C7}</a:tableStyleId>
              </a:tblPr>
              <a:tblGrid>
                <a:gridCol w="11443050">
                  <a:extLst>
                    <a:ext uri="{9D8B030D-6E8A-4147-A177-3AD203B41FA5}">
                      <a16:colId xmlns:a16="http://schemas.microsoft.com/office/drawing/2014/main" val="20000"/>
                    </a:ext>
                  </a:extLst>
                </a:gridCol>
              </a:tblGrid>
              <a:tr h="6257100">
                <a:tc>
                  <a:txBody>
                    <a:bodyPr/>
                    <a:lstStyle/>
                    <a:p>
                      <a:pPr marL="0" marR="0" lvl="0" indent="0" algn="l" rtl="0">
                        <a:spcBef>
                          <a:spcPts val="0"/>
                        </a:spcBef>
                        <a:spcAft>
                          <a:spcPts val="0"/>
                        </a:spcAft>
                        <a:buNone/>
                      </a:pPr>
                      <a:endParaRPr sz="1800" dirty="0"/>
                    </a:p>
                  </a:txBody>
                  <a:tcPr marL="91450" marR="91450" marT="45725" marB="45725">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97" name="Google Shape;97;p2"/>
          <p:cNvSpPr txBox="1">
            <a:spLocks noGrp="1"/>
          </p:cNvSpPr>
          <p:nvPr>
            <p:ph type="title"/>
          </p:nvPr>
        </p:nvSpPr>
        <p:spPr>
          <a:xfrm>
            <a:off x="838200" y="720462"/>
            <a:ext cx="10515600" cy="81053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200"/>
              <a:buFont typeface="Times New Roman"/>
              <a:buNone/>
            </a:pPr>
            <a:r>
              <a:rPr lang="en-US" sz="3200" b="1" dirty="0">
                <a:latin typeface="Times New Roman"/>
                <a:ea typeface="Times New Roman"/>
                <a:cs typeface="Times New Roman"/>
                <a:sym typeface="Times New Roman"/>
              </a:rPr>
              <a:t>INDEX</a:t>
            </a:r>
            <a:endParaRPr sz="3200" b="1" dirty="0">
              <a:latin typeface="Times New Roman"/>
              <a:ea typeface="Times New Roman"/>
              <a:cs typeface="Times New Roman"/>
              <a:sym typeface="Times New Roman"/>
            </a:endParaRPr>
          </a:p>
        </p:txBody>
      </p:sp>
      <p:sp>
        <p:nvSpPr>
          <p:cNvPr id="98" name="Google Shape;98;p2"/>
          <p:cNvSpPr txBox="1">
            <a:spLocks noGrp="1"/>
          </p:cNvSpPr>
          <p:nvPr>
            <p:ph idx="1"/>
          </p:nvPr>
        </p:nvSpPr>
        <p:spPr>
          <a:xfrm>
            <a:off x="838200" y="1827998"/>
            <a:ext cx="10515600" cy="5001300"/>
          </a:xfrm>
          <a:prstGeom prst="rect">
            <a:avLst/>
          </a:prstGeom>
          <a:noFill/>
          <a:ln>
            <a:noFill/>
          </a:ln>
        </p:spPr>
        <p:txBody>
          <a:bodyPr spcFirstLastPara="1" wrap="square" lIns="91425" tIns="45700" rIns="91425" bIns="45700" anchor="t" anchorCtr="0">
            <a:normAutofit/>
          </a:bodyPr>
          <a:lstStyle/>
          <a:p>
            <a:pPr marL="228600" lvl="0" indent="-50800" algn="l" rtl="0">
              <a:lnSpc>
                <a:spcPct val="90000"/>
              </a:lnSpc>
              <a:spcBef>
                <a:spcPts val="0"/>
              </a:spcBef>
              <a:spcAft>
                <a:spcPts val="0"/>
              </a:spcAft>
              <a:buClr>
                <a:schemeClr val="dk1"/>
              </a:buClr>
              <a:buSzPts val="2800"/>
              <a:buNone/>
            </a:pPr>
            <a:endParaRPr dirty="0"/>
          </a:p>
          <a:p>
            <a:pPr marL="514350" lvl="0" indent="-514350" algn="l" rtl="0">
              <a:lnSpc>
                <a:spcPct val="90000"/>
              </a:lnSpc>
              <a:spcBef>
                <a:spcPts val="1000"/>
              </a:spcBef>
              <a:spcAft>
                <a:spcPts val="0"/>
              </a:spcAft>
              <a:buClr>
                <a:schemeClr val="dk1"/>
              </a:buClr>
              <a:buSzPts val="2700"/>
              <a:buFont typeface="Calibri"/>
              <a:buAutoNum type="arabicPeriod"/>
            </a:pPr>
            <a:r>
              <a:rPr lang="en-US" sz="2700" dirty="0">
                <a:latin typeface="Times New Roman"/>
                <a:ea typeface="Times New Roman"/>
                <a:cs typeface="Times New Roman"/>
                <a:sym typeface="Times New Roman"/>
              </a:rPr>
              <a:t>Objective</a:t>
            </a:r>
            <a:endParaRPr dirty="0"/>
          </a:p>
          <a:p>
            <a:pPr marL="514350" lvl="0" indent="-514350" algn="l" rtl="0">
              <a:lnSpc>
                <a:spcPct val="90000"/>
              </a:lnSpc>
              <a:spcBef>
                <a:spcPts val="1000"/>
              </a:spcBef>
              <a:spcAft>
                <a:spcPts val="0"/>
              </a:spcAft>
              <a:buClr>
                <a:schemeClr val="dk1"/>
              </a:buClr>
              <a:buSzPts val="2700"/>
              <a:buFont typeface="Calibri"/>
              <a:buAutoNum type="arabicPeriod"/>
            </a:pPr>
            <a:r>
              <a:rPr lang="en-US" sz="2700" dirty="0">
                <a:latin typeface="Times New Roman"/>
                <a:ea typeface="Times New Roman"/>
                <a:cs typeface="Times New Roman"/>
                <a:sym typeface="Times New Roman"/>
              </a:rPr>
              <a:t>Literature Survey</a:t>
            </a:r>
            <a:endParaRPr dirty="0"/>
          </a:p>
          <a:p>
            <a:pPr marL="514350" lvl="0" indent="-514350" algn="l" rtl="0">
              <a:lnSpc>
                <a:spcPct val="90000"/>
              </a:lnSpc>
              <a:spcBef>
                <a:spcPts val="1000"/>
              </a:spcBef>
              <a:spcAft>
                <a:spcPts val="0"/>
              </a:spcAft>
              <a:buClr>
                <a:schemeClr val="dk1"/>
              </a:buClr>
              <a:buSzPts val="2700"/>
              <a:buFont typeface="Calibri"/>
              <a:buAutoNum type="arabicPeriod"/>
            </a:pPr>
            <a:r>
              <a:rPr lang="en-US" sz="2700" dirty="0">
                <a:latin typeface="Times New Roman"/>
                <a:ea typeface="Times New Roman"/>
                <a:cs typeface="Times New Roman"/>
                <a:sym typeface="Times New Roman"/>
              </a:rPr>
              <a:t>Flow Diagram</a:t>
            </a:r>
            <a:endParaRPr dirty="0"/>
          </a:p>
          <a:p>
            <a:pPr marL="514350" lvl="0" indent="-514350" algn="l" rtl="0">
              <a:lnSpc>
                <a:spcPct val="90000"/>
              </a:lnSpc>
              <a:spcBef>
                <a:spcPts val="1000"/>
              </a:spcBef>
              <a:spcAft>
                <a:spcPts val="0"/>
              </a:spcAft>
              <a:buClr>
                <a:schemeClr val="dk1"/>
              </a:buClr>
              <a:buSzPts val="2700"/>
              <a:buFont typeface="Calibri"/>
              <a:buAutoNum type="arabicPeriod"/>
            </a:pPr>
            <a:r>
              <a:rPr lang="en-US" sz="2700" dirty="0">
                <a:latin typeface="Times New Roman"/>
                <a:ea typeface="Times New Roman"/>
                <a:cs typeface="Times New Roman"/>
                <a:sym typeface="Times New Roman"/>
              </a:rPr>
              <a:t>Modules Description</a:t>
            </a:r>
            <a:endParaRPr dirty="0"/>
          </a:p>
          <a:p>
            <a:pPr marL="514350" lvl="0" indent="-514350" algn="l" rtl="0">
              <a:lnSpc>
                <a:spcPct val="90000"/>
              </a:lnSpc>
              <a:spcBef>
                <a:spcPts val="1000"/>
              </a:spcBef>
              <a:spcAft>
                <a:spcPts val="0"/>
              </a:spcAft>
              <a:buClr>
                <a:schemeClr val="dk1"/>
              </a:buClr>
              <a:buSzPts val="2700"/>
              <a:buFont typeface="Calibri"/>
              <a:buAutoNum type="arabicPeriod"/>
            </a:pPr>
            <a:r>
              <a:rPr lang="en-US" sz="2700" dirty="0">
                <a:latin typeface="Times New Roman"/>
                <a:ea typeface="Times New Roman"/>
                <a:cs typeface="Times New Roman"/>
                <a:sym typeface="Times New Roman"/>
              </a:rPr>
              <a:t>Result Analysis</a:t>
            </a:r>
            <a:endParaRPr dirty="0"/>
          </a:p>
          <a:p>
            <a:pPr marL="514350" lvl="0" indent="-514350" algn="l" rtl="0">
              <a:lnSpc>
                <a:spcPct val="90000"/>
              </a:lnSpc>
              <a:spcBef>
                <a:spcPts val="1000"/>
              </a:spcBef>
              <a:spcAft>
                <a:spcPts val="0"/>
              </a:spcAft>
              <a:buClr>
                <a:schemeClr val="dk1"/>
              </a:buClr>
              <a:buSzPts val="2700"/>
              <a:buFont typeface="Calibri"/>
              <a:buAutoNum type="arabicPeriod"/>
            </a:pPr>
            <a:r>
              <a:rPr lang="en-US" sz="2700" dirty="0">
                <a:latin typeface="Times New Roman"/>
                <a:ea typeface="Times New Roman"/>
                <a:cs typeface="Times New Roman"/>
                <a:sym typeface="Times New Roman"/>
              </a:rPr>
              <a:t>References</a:t>
            </a:r>
            <a:endParaRPr sz="2700" dirty="0">
              <a:latin typeface="Times New Roman"/>
              <a:ea typeface="Times New Roman"/>
              <a:cs typeface="Times New Roman"/>
              <a:sym typeface="Times New Roman"/>
            </a:endParaRPr>
          </a:p>
        </p:txBody>
      </p:sp>
      <p:sp>
        <p:nvSpPr>
          <p:cNvPr id="99" name="Google Shape;99;p2"/>
          <p:cNvSpPr txBox="1">
            <a:spLocks noGrp="1"/>
          </p:cNvSpPr>
          <p:nvPr>
            <p:ph type="sldNum" sz="quarter" idx="12"/>
          </p:nvPr>
        </p:nvSpPr>
        <p:spPr>
          <a:xfrm>
            <a:off x="8610600" y="6226888"/>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sz="1700" dirty="0">
                <a:solidFill>
                  <a:schemeClr val="dk1"/>
                </a:solidFill>
                <a:latin typeface="Times New Roman"/>
                <a:ea typeface="Times New Roman"/>
                <a:cs typeface="Times New Roman"/>
                <a:sym typeface="Times New Roman"/>
              </a:rPr>
              <a:t>2</a:t>
            </a:r>
            <a:endParaRPr sz="1700" dirty="0">
              <a:solidFill>
                <a:schemeClr val="dk1"/>
              </a:solidFill>
              <a:latin typeface="Times New Roman"/>
              <a:ea typeface="Times New Roman"/>
              <a:cs typeface="Times New Roman"/>
              <a:sym typeface="Times New Roman"/>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Google Shape;243;p32"/>
          <p:cNvSpPr txBox="1">
            <a:spLocks noGrp="1"/>
          </p:cNvSpPr>
          <p:nvPr>
            <p:ph type="sldNum" sz="quarter"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20</a:t>
            </a:fld>
            <a:endParaRPr/>
          </a:p>
        </p:txBody>
      </p:sp>
      <p:sp>
        <p:nvSpPr>
          <p:cNvPr id="244" name="Google Shape;244;p32"/>
          <p:cNvSpPr txBox="1"/>
          <p:nvPr/>
        </p:nvSpPr>
        <p:spPr>
          <a:xfrm>
            <a:off x="838200" y="208927"/>
            <a:ext cx="10515600" cy="431153"/>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3000"/>
              <a:buFont typeface="Times New Roman"/>
              <a:buNone/>
            </a:pPr>
            <a:r>
              <a:rPr lang="en-US" sz="3000" b="1" u="sng">
                <a:solidFill>
                  <a:schemeClr val="dk1"/>
                </a:solidFill>
                <a:latin typeface="Times New Roman"/>
                <a:ea typeface="Times New Roman"/>
                <a:cs typeface="Times New Roman"/>
                <a:sym typeface="Times New Roman"/>
              </a:rPr>
              <a:t>PERFORMANCE METRICS</a:t>
            </a:r>
            <a:endParaRPr sz="3000" b="1" u="sng">
              <a:solidFill>
                <a:schemeClr val="dk1"/>
              </a:solidFill>
              <a:latin typeface="Times New Roman"/>
              <a:ea typeface="Times New Roman"/>
              <a:cs typeface="Times New Roman"/>
              <a:sym typeface="Times New Roman"/>
            </a:endParaRPr>
          </a:p>
        </p:txBody>
      </p:sp>
      <p:sp>
        <p:nvSpPr>
          <p:cNvPr id="246" name="Google Shape;246;p32"/>
          <p:cNvSpPr txBox="1"/>
          <p:nvPr/>
        </p:nvSpPr>
        <p:spPr>
          <a:xfrm>
            <a:off x="838200" y="1043502"/>
            <a:ext cx="10515600" cy="4311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3000"/>
              <a:buFont typeface="Times New Roman"/>
              <a:buNone/>
            </a:pPr>
            <a:r>
              <a:rPr lang="en-US" sz="2500" dirty="0">
                <a:solidFill>
                  <a:schemeClr val="dk1"/>
                </a:solidFill>
                <a:latin typeface="Times New Roman"/>
                <a:ea typeface="Times New Roman"/>
                <a:cs typeface="Times New Roman"/>
                <a:sym typeface="Times New Roman"/>
              </a:rPr>
              <a:t>The result shows that Gradient Boosting Algorithm Provide the Best Recall over new classification</a:t>
            </a:r>
            <a:endParaRPr sz="2500" dirty="0">
              <a:solidFill>
                <a:schemeClr val="dk1"/>
              </a:solidFill>
              <a:latin typeface="Times New Roman"/>
              <a:ea typeface="Times New Roman"/>
              <a:cs typeface="Times New Roman"/>
              <a:sym typeface="Times New Roman"/>
            </a:endParaRPr>
          </a:p>
        </p:txBody>
      </p:sp>
      <p:pic>
        <p:nvPicPr>
          <p:cNvPr id="4" name="Picture 3">
            <a:extLst>
              <a:ext uri="{FF2B5EF4-FFF2-40B4-BE49-F238E27FC236}">
                <a16:creationId xmlns:a16="http://schemas.microsoft.com/office/drawing/2014/main" id="{EE5EE7D9-712E-B98C-BF99-0B5FADDBDDEF}"/>
              </a:ext>
            </a:extLst>
          </p:cNvPr>
          <p:cNvPicPr>
            <a:picLocks noChangeAspect="1"/>
          </p:cNvPicPr>
          <p:nvPr/>
        </p:nvPicPr>
        <p:blipFill>
          <a:blip r:embed="rId3"/>
          <a:stretch>
            <a:fillRect/>
          </a:stretch>
        </p:blipFill>
        <p:spPr>
          <a:xfrm>
            <a:off x="2843462" y="2008419"/>
            <a:ext cx="6505075" cy="4118831"/>
          </a:xfrm>
          <a:prstGeom prst="rect">
            <a:avLst/>
          </a:prstGeom>
        </p:spPr>
      </p:pic>
    </p:spTree>
    <p:extLst>
      <p:ext uri="{BB962C8B-B14F-4D97-AF65-F5344CB8AC3E}">
        <p14:creationId xmlns:p14="http://schemas.microsoft.com/office/powerpoint/2010/main" val="7524562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Google Shape;243;p32"/>
          <p:cNvSpPr txBox="1">
            <a:spLocks noGrp="1"/>
          </p:cNvSpPr>
          <p:nvPr>
            <p:ph type="sldNum" sz="quarter"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21</a:t>
            </a:fld>
            <a:endParaRPr/>
          </a:p>
        </p:txBody>
      </p:sp>
      <p:sp>
        <p:nvSpPr>
          <p:cNvPr id="244" name="Google Shape;244;p32"/>
          <p:cNvSpPr txBox="1"/>
          <p:nvPr/>
        </p:nvSpPr>
        <p:spPr>
          <a:xfrm>
            <a:off x="838200" y="208927"/>
            <a:ext cx="10515600" cy="431153"/>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3000"/>
              <a:buFont typeface="Times New Roman"/>
              <a:buNone/>
            </a:pPr>
            <a:r>
              <a:rPr lang="en-US" sz="3000" b="1" u="sng">
                <a:solidFill>
                  <a:schemeClr val="dk1"/>
                </a:solidFill>
                <a:latin typeface="Times New Roman"/>
                <a:ea typeface="Times New Roman"/>
                <a:cs typeface="Times New Roman"/>
                <a:sym typeface="Times New Roman"/>
              </a:rPr>
              <a:t>PERFORMANCE METRICS</a:t>
            </a:r>
            <a:endParaRPr sz="3000" b="1" u="sng">
              <a:solidFill>
                <a:schemeClr val="dk1"/>
              </a:solidFill>
              <a:latin typeface="Times New Roman"/>
              <a:ea typeface="Times New Roman"/>
              <a:cs typeface="Times New Roman"/>
              <a:sym typeface="Times New Roman"/>
            </a:endParaRPr>
          </a:p>
        </p:txBody>
      </p:sp>
      <p:sp>
        <p:nvSpPr>
          <p:cNvPr id="246" name="Google Shape;246;p32"/>
          <p:cNvSpPr txBox="1"/>
          <p:nvPr/>
        </p:nvSpPr>
        <p:spPr>
          <a:xfrm>
            <a:off x="838200" y="1043502"/>
            <a:ext cx="10515600" cy="4311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3000"/>
              <a:buFont typeface="Times New Roman"/>
              <a:buNone/>
            </a:pPr>
            <a:r>
              <a:rPr lang="en-US" sz="2500" dirty="0">
                <a:solidFill>
                  <a:schemeClr val="dk1"/>
                </a:solidFill>
                <a:latin typeface="Times New Roman"/>
                <a:ea typeface="Times New Roman"/>
                <a:cs typeface="Times New Roman"/>
                <a:sym typeface="Times New Roman"/>
              </a:rPr>
              <a:t>The result shows that Gradient Boosting Algorithm Provide the Best learning Curve over other algorithms</a:t>
            </a:r>
            <a:endParaRPr sz="2500" dirty="0">
              <a:solidFill>
                <a:schemeClr val="dk1"/>
              </a:solidFill>
              <a:latin typeface="Times New Roman"/>
              <a:ea typeface="Times New Roman"/>
              <a:cs typeface="Times New Roman"/>
              <a:sym typeface="Times New Roman"/>
            </a:endParaRPr>
          </a:p>
        </p:txBody>
      </p:sp>
      <p:pic>
        <p:nvPicPr>
          <p:cNvPr id="3" name="Picture 2">
            <a:extLst>
              <a:ext uri="{FF2B5EF4-FFF2-40B4-BE49-F238E27FC236}">
                <a16:creationId xmlns:a16="http://schemas.microsoft.com/office/drawing/2014/main" id="{B2CEF845-EA1A-CB9B-A25A-3B91F9F58B1D}"/>
              </a:ext>
            </a:extLst>
          </p:cNvPr>
          <p:cNvPicPr>
            <a:picLocks noChangeAspect="1"/>
          </p:cNvPicPr>
          <p:nvPr/>
        </p:nvPicPr>
        <p:blipFill>
          <a:blip r:embed="rId3"/>
          <a:stretch>
            <a:fillRect/>
          </a:stretch>
        </p:blipFill>
        <p:spPr>
          <a:xfrm>
            <a:off x="3409812" y="1878024"/>
            <a:ext cx="5372376" cy="4730993"/>
          </a:xfrm>
          <a:prstGeom prst="rect">
            <a:avLst/>
          </a:prstGeom>
        </p:spPr>
      </p:pic>
    </p:spTree>
    <p:extLst>
      <p:ext uri="{BB962C8B-B14F-4D97-AF65-F5344CB8AC3E}">
        <p14:creationId xmlns:p14="http://schemas.microsoft.com/office/powerpoint/2010/main" val="38266594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g1a49e67488f_0_76"/>
          <p:cNvSpPr txBox="1">
            <a:spLocks noGrp="1"/>
          </p:cNvSpPr>
          <p:nvPr>
            <p:ph type="sldNum" sz="quarter"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22</a:t>
            </a:fld>
            <a:endParaRPr/>
          </a:p>
        </p:txBody>
      </p:sp>
      <p:pic>
        <p:nvPicPr>
          <p:cNvPr id="3" name="Picture 2">
            <a:extLst>
              <a:ext uri="{FF2B5EF4-FFF2-40B4-BE49-F238E27FC236}">
                <a16:creationId xmlns:a16="http://schemas.microsoft.com/office/drawing/2014/main" id="{8C492553-9E2C-378D-7F38-960CF45B6CEB}"/>
              </a:ext>
            </a:extLst>
          </p:cNvPr>
          <p:cNvPicPr>
            <a:picLocks noChangeAspect="1"/>
          </p:cNvPicPr>
          <p:nvPr/>
        </p:nvPicPr>
        <p:blipFill>
          <a:blip r:embed="rId3"/>
          <a:stretch>
            <a:fillRect/>
          </a:stretch>
        </p:blipFill>
        <p:spPr>
          <a:xfrm>
            <a:off x="825777" y="914400"/>
            <a:ext cx="10713396" cy="5622997"/>
          </a:xfrm>
          <a:prstGeom prst="rect">
            <a:avLst/>
          </a:prstGeom>
        </p:spPr>
      </p:pic>
      <p:sp>
        <p:nvSpPr>
          <p:cNvPr id="5" name="TextBox 4">
            <a:extLst>
              <a:ext uri="{FF2B5EF4-FFF2-40B4-BE49-F238E27FC236}">
                <a16:creationId xmlns:a16="http://schemas.microsoft.com/office/drawing/2014/main" id="{2C8D127F-D486-F478-3D88-28A7BEB7FAE9}"/>
              </a:ext>
            </a:extLst>
          </p:cNvPr>
          <p:cNvSpPr txBox="1"/>
          <p:nvPr/>
        </p:nvSpPr>
        <p:spPr>
          <a:xfrm>
            <a:off x="745767" y="295729"/>
            <a:ext cx="6097904" cy="438582"/>
          </a:xfrm>
          <a:prstGeom prst="rect">
            <a:avLst/>
          </a:prstGeom>
          <a:noFill/>
        </p:spPr>
        <p:txBody>
          <a:bodyPr wrap="square">
            <a:spAutoFit/>
          </a:bodyPr>
          <a:lstStyle/>
          <a:p>
            <a:pPr marL="0" marR="0" lvl="0" indent="0" algn="l" rtl="0">
              <a:lnSpc>
                <a:spcPct val="90000"/>
              </a:lnSpc>
              <a:spcBef>
                <a:spcPts val="0"/>
              </a:spcBef>
              <a:spcAft>
                <a:spcPts val="0"/>
              </a:spcAft>
              <a:buClr>
                <a:schemeClr val="dk1"/>
              </a:buClr>
              <a:buSzPts val="3000"/>
              <a:buFont typeface="Times New Roman"/>
              <a:buNone/>
            </a:pPr>
            <a:r>
              <a:rPr lang="en-US" sz="2500" b="1" u="sng" dirty="0">
                <a:solidFill>
                  <a:schemeClr val="dk1"/>
                </a:solidFill>
                <a:latin typeface="Times New Roman"/>
                <a:ea typeface="Times New Roman"/>
                <a:cs typeface="Times New Roman"/>
                <a:sym typeface="Times New Roman"/>
              </a:rPr>
              <a:t>Module V : </a:t>
            </a:r>
            <a:r>
              <a:rPr lang="en-US" sz="2500" b="1" u="sng" dirty="0" err="1">
                <a:solidFill>
                  <a:schemeClr val="dk1"/>
                </a:solidFill>
                <a:latin typeface="Times New Roman"/>
                <a:ea typeface="Times New Roman"/>
                <a:cs typeface="Times New Roman"/>
                <a:sym typeface="Times New Roman"/>
              </a:rPr>
              <a:t>Implementatiom</a:t>
            </a:r>
            <a:r>
              <a:rPr lang="en-US" sz="2500" b="1" u="sng" dirty="0">
                <a:solidFill>
                  <a:schemeClr val="dk1"/>
                </a:solidFill>
                <a:latin typeface="Times New Roman"/>
                <a:ea typeface="Times New Roman"/>
                <a:cs typeface="Times New Roman"/>
                <a:sym typeface="Times New Roman"/>
              </a:rPr>
              <a:t> OF UI</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g1a49e67488f_0_67"/>
          <p:cNvSpPr txBox="1">
            <a:spLocks noGrp="1"/>
          </p:cNvSpPr>
          <p:nvPr>
            <p:ph type="sldNum" sz="quarter"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23</a:t>
            </a:fld>
            <a:endParaRPr dirty="0"/>
          </a:p>
        </p:txBody>
      </p:sp>
      <p:sp>
        <p:nvSpPr>
          <p:cNvPr id="252" name="Google Shape;252;g1a49e67488f_0_67"/>
          <p:cNvSpPr txBox="1"/>
          <p:nvPr/>
        </p:nvSpPr>
        <p:spPr>
          <a:xfrm>
            <a:off x="838200" y="208927"/>
            <a:ext cx="10515600" cy="4311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3000"/>
              <a:buFont typeface="Times New Roman"/>
              <a:buNone/>
            </a:pPr>
            <a:endParaRPr sz="3000" b="1" u="sng" dirty="0">
              <a:solidFill>
                <a:schemeClr val="dk1"/>
              </a:solidFill>
              <a:latin typeface="Times New Roman"/>
              <a:ea typeface="Times New Roman"/>
              <a:cs typeface="Times New Roman"/>
              <a:sym typeface="Times New Roman"/>
            </a:endParaRPr>
          </a:p>
        </p:txBody>
      </p:sp>
      <p:pic>
        <p:nvPicPr>
          <p:cNvPr id="253" name="Google Shape;253;g1a49e67488f_0_67"/>
          <p:cNvPicPr preferRelativeResize="0"/>
          <p:nvPr/>
        </p:nvPicPr>
        <p:blipFill>
          <a:blip r:embed="rId3">
            <a:alphaModFix/>
          </a:blip>
          <a:stretch>
            <a:fillRect/>
          </a:stretch>
        </p:blipFill>
        <p:spPr>
          <a:xfrm>
            <a:off x="1350300" y="1616724"/>
            <a:ext cx="9940349" cy="4970175"/>
          </a:xfrm>
          <a:prstGeom prst="rect">
            <a:avLst/>
          </a:prstGeom>
          <a:noFill/>
          <a:ln>
            <a:noFill/>
          </a:ln>
        </p:spPr>
      </p:pic>
      <p:sp>
        <p:nvSpPr>
          <p:cNvPr id="254" name="Google Shape;254;g1a49e67488f_0_67"/>
          <p:cNvSpPr txBox="1"/>
          <p:nvPr/>
        </p:nvSpPr>
        <p:spPr>
          <a:xfrm>
            <a:off x="913675" y="912827"/>
            <a:ext cx="10515600" cy="4311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3000"/>
              <a:buFont typeface="Times New Roman"/>
              <a:buNone/>
            </a:pPr>
            <a:r>
              <a:rPr lang="en-US" sz="3000" b="1" u="sng">
                <a:solidFill>
                  <a:schemeClr val="dk1"/>
                </a:solidFill>
                <a:latin typeface="Times New Roman"/>
                <a:ea typeface="Times New Roman"/>
                <a:cs typeface="Times New Roman"/>
                <a:sym typeface="Times New Roman"/>
              </a:rPr>
              <a:t>User Authendication</a:t>
            </a:r>
            <a:endParaRPr sz="3000" b="1" u="sng">
              <a:solidFill>
                <a:schemeClr val="dk1"/>
              </a:solidFill>
              <a:latin typeface="Times New Roman"/>
              <a:ea typeface="Times New Roman"/>
              <a:cs typeface="Times New Roman"/>
              <a:sym typeface="Times New Roman"/>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6" name="Google Shape;266;g1a49e67488f_0_112"/>
          <p:cNvSpPr txBox="1">
            <a:spLocks noGrp="1"/>
          </p:cNvSpPr>
          <p:nvPr>
            <p:ph type="sldNum" sz="quarter"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24</a:t>
            </a:fld>
            <a:endParaRPr/>
          </a:p>
        </p:txBody>
      </p:sp>
      <p:sp>
        <p:nvSpPr>
          <p:cNvPr id="267" name="Google Shape;267;g1a49e67488f_0_112"/>
          <p:cNvSpPr txBox="1"/>
          <p:nvPr/>
        </p:nvSpPr>
        <p:spPr>
          <a:xfrm>
            <a:off x="924675" y="385302"/>
            <a:ext cx="10515600" cy="4311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3000"/>
              <a:buFont typeface="Times New Roman"/>
              <a:buNone/>
            </a:pPr>
            <a:r>
              <a:rPr lang="en-US" sz="3000" b="1" u="sng" dirty="0">
                <a:solidFill>
                  <a:schemeClr val="dk1"/>
                </a:solidFill>
                <a:latin typeface="Times New Roman"/>
                <a:ea typeface="Times New Roman"/>
                <a:cs typeface="Times New Roman"/>
                <a:sym typeface="Times New Roman"/>
              </a:rPr>
              <a:t>Classification Page</a:t>
            </a:r>
            <a:endParaRPr sz="3000" b="1" u="sng" dirty="0">
              <a:solidFill>
                <a:schemeClr val="dk1"/>
              </a:solidFill>
              <a:latin typeface="Times New Roman"/>
              <a:ea typeface="Times New Roman"/>
              <a:cs typeface="Times New Roman"/>
              <a:sym typeface="Times New Roman"/>
            </a:endParaRPr>
          </a:p>
        </p:txBody>
      </p:sp>
      <p:pic>
        <p:nvPicPr>
          <p:cNvPr id="3" name="Picture 2">
            <a:extLst>
              <a:ext uri="{FF2B5EF4-FFF2-40B4-BE49-F238E27FC236}">
                <a16:creationId xmlns:a16="http://schemas.microsoft.com/office/drawing/2014/main" id="{98603853-DEF2-666C-C2E7-E7D10D9004AC}"/>
              </a:ext>
            </a:extLst>
          </p:cNvPr>
          <p:cNvPicPr>
            <a:picLocks noChangeAspect="1"/>
          </p:cNvPicPr>
          <p:nvPr/>
        </p:nvPicPr>
        <p:blipFill>
          <a:blip r:embed="rId3"/>
          <a:stretch>
            <a:fillRect/>
          </a:stretch>
        </p:blipFill>
        <p:spPr>
          <a:xfrm>
            <a:off x="1141410" y="1443420"/>
            <a:ext cx="10049329" cy="4651494"/>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g1a49e67488f_0_118"/>
          <p:cNvSpPr txBox="1">
            <a:spLocks noGrp="1"/>
          </p:cNvSpPr>
          <p:nvPr>
            <p:ph type="sldNum" sz="quarter"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25</a:t>
            </a:fld>
            <a:endParaRPr/>
          </a:p>
        </p:txBody>
      </p:sp>
      <p:sp>
        <p:nvSpPr>
          <p:cNvPr id="274" name="Google Shape;274;g1a49e67488f_0_118"/>
          <p:cNvSpPr txBox="1"/>
          <p:nvPr/>
        </p:nvSpPr>
        <p:spPr>
          <a:xfrm>
            <a:off x="924675" y="385302"/>
            <a:ext cx="10515600" cy="4311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3000"/>
              <a:buFont typeface="Times New Roman"/>
              <a:buNone/>
            </a:pPr>
            <a:r>
              <a:rPr lang="en-US" sz="3000" b="1" u="sng" dirty="0">
                <a:solidFill>
                  <a:schemeClr val="dk1"/>
                </a:solidFill>
                <a:latin typeface="Times New Roman"/>
                <a:ea typeface="Times New Roman"/>
                <a:cs typeface="Times New Roman"/>
                <a:sym typeface="Times New Roman"/>
              </a:rPr>
              <a:t>Prediction Report</a:t>
            </a:r>
            <a:endParaRPr sz="3000" b="1" u="sng" dirty="0">
              <a:solidFill>
                <a:schemeClr val="dk1"/>
              </a:solidFill>
              <a:latin typeface="Times New Roman"/>
              <a:ea typeface="Times New Roman"/>
              <a:cs typeface="Times New Roman"/>
              <a:sym typeface="Times New Roman"/>
            </a:endParaRPr>
          </a:p>
        </p:txBody>
      </p:sp>
      <p:pic>
        <p:nvPicPr>
          <p:cNvPr id="3" name="Picture 2">
            <a:extLst>
              <a:ext uri="{FF2B5EF4-FFF2-40B4-BE49-F238E27FC236}">
                <a16:creationId xmlns:a16="http://schemas.microsoft.com/office/drawing/2014/main" id="{14647B95-3DA0-2218-BC98-FFC7121746BE}"/>
              </a:ext>
            </a:extLst>
          </p:cNvPr>
          <p:cNvPicPr>
            <a:picLocks noChangeAspect="1"/>
          </p:cNvPicPr>
          <p:nvPr/>
        </p:nvPicPr>
        <p:blipFill>
          <a:blip r:embed="rId3"/>
          <a:stretch>
            <a:fillRect/>
          </a:stretch>
        </p:blipFill>
        <p:spPr>
          <a:xfrm>
            <a:off x="924675" y="1152989"/>
            <a:ext cx="10827982" cy="5019221"/>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g1a49e67488f_0_106"/>
          <p:cNvSpPr txBox="1">
            <a:spLocks noGrp="1"/>
          </p:cNvSpPr>
          <p:nvPr>
            <p:ph type="sldNum" sz="quarter"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26</a:t>
            </a:fld>
            <a:endParaRPr/>
          </a:p>
        </p:txBody>
      </p:sp>
      <p:sp>
        <p:nvSpPr>
          <p:cNvPr id="281" name="Google Shape;281;g1a49e67488f_0_106"/>
          <p:cNvSpPr txBox="1"/>
          <p:nvPr/>
        </p:nvSpPr>
        <p:spPr>
          <a:xfrm>
            <a:off x="924675" y="385302"/>
            <a:ext cx="10515600" cy="4311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3000"/>
              <a:buFont typeface="Times New Roman"/>
              <a:buNone/>
            </a:pPr>
            <a:r>
              <a:rPr lang="en-US" sz="3000" b="1" u="sng" dirty="0">
                <a:solidFill>
                  <a:schemeClr val="dk1"/>
                </a:solidFill>
                <a:latin typeface="Times New Roman"/>
                <a:ea typeface="Times New Roman"/>
                <a:cs typeface="Times New Roman"/>
                <a:sym typeface="Times New Roman"/>
              </a:rPr>
              <a:t>Live Prediction</a:t>
            </a:r>
            <a:endParaRPr sz="3000" b="1" u="sng" dirty="0">
              <a:solidFill>
                <a:schemeClr val="dk1"/>
              </a:solidFill>
              <a:latin typeface="Times New Roman"/>
              <a:ea typeface="Times New Roman"/>
              <a:cs typeface="Times New Roman"/>
              <a:sym typeface="Times New Roman"/>
            </a:endParaRPr>
          </a:p>
        </p:txBody>
      </p:sp>
      <p:pic>
        <p:nvPicPr>
          <p:cNvPr id="3" name="Picture 2">
            <a:extLst>
              <a:ext uri="{FF2B5EF4-FFF2-40B4-BE49-F238E27FC236}">
                <a16:creationId xmlns:a16="http://schemas.microsoft.com/office/drawing/2014/main" id="{181A9A25-5ED7-5434-708C-BBA93FB75C40}"/>
              </a:ext>
            </a:extLst>
          </p:cNvPr>
          <p:cNvPicPr>
            <a:picLocks noChangeAspect="1"/>
          </p:cNvPicPr>
          <p:nvPr/>
        </p:nvPicPr>
        <p:blipFill>
          <a:blip r:embed="rId3"/>
          <a:stretch>
            <a:fillRect/>
          </a:stretch>
        </p:blipFill>
        <p:spPr>
          <a:xfrm>
            <a:off x="751724" y="905974"/>
            <a:ext cx="11224677" cy="5498153"/>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g1a49e67488f_0_106"/>
          <p:cNvSpPr txBox="1">
            <a:spLocks noGrp="1"/>
          </p:cNvSpPr>
          <p:nvPr>
            <p:ph type="sldNum" sz="quarter"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27</a:t>
            </a:fld>
            <a:endParaRPr/>
          </a:p>
        </p:txBody>
      </p:sp>
      <p:sp>
        <p:nvSpPr>
          <p:cNvPr id="281" name="Google Shape;281;g1a49e67488f_0_106"/>
          <p:cNvSpPr txBox="1"/>
          <p:nvPr/>
        </p:nvSpPr>
        <p:spPr>
          <a:xfrm>
            <a:off x="924675" y="385302"/>
            <a:ext cx="10515600" cy="4311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3000"/>
              <a:buFont typeface="Times New Roman"/>
              <a:buNone/>
            </a:pPr>
            <a:r>
              <a:rPr lang="en-US" sz="3000" b="1" u="sng" dirty="0">
                <a:solidFill>
                  <a:schemeClr val="dk1"/>
                </a:solidFill>
                <a:latin typeface="Times New Roman"/>
                <a:ea typeface="Times New Roman"/>
                <a:cs typeface="Times New Roman"/>
                <a:sym typeface="Times New Roman"/>
              </a:rPr>
              <a:t>Live Prediction</a:t>
            </a:r>
            <a:endParaRPr sz="3000" b="1" u="sng" dirty="0">
              <a:solidFill>
                <a:schemeClr val="dk1"/>
              </a:solidFill>
              <a:latin typeface="Times New Roman"/>
              <a:ea typeface="Times New Roman"/>
              <a:cs typeface="Times New Roman"/>
              <a:sym typeface="Times New Roman"/>
            </a:endParaRPr>
          </a:p>
        </p:txBody>
      </p:sp>
      <p:pic>
        <p:nvPicPr>
          <p:cNvPr id="3" name="Picture 2">
            <a:extLst>
              <a:ext uri="{FF2B5EF4-FFF2-40B4-BE49-F238E27FC236}">
                <a16:creationId xmlns:a16="http://schemas.microsoft.com/office/drawing/2014/main" id="{181A9A25-5ED7-5434-708C-BBA93FB75C40}"/>
              </a:ext>
            </a:extLst>
          </p:cNvPr>
          <p:cNvPicPr>
            <a:picLocks noChangeAspect="1"/>
          </p:cNvPicPr>
          <p:nvPr/>
        </p:nvPicPr>
        <p:blipFill>
          <a:blip r:embed="rId3"/>
          <a:stretch>
            <a:fillRect/>
          </a:stretch>
        </p:blipFill>
        <p:spPr>
          <a:xfrm>
            <a:off x="751724" y="905974"/>
            <a:ext cx="11224677" cy="5498153"/>
          </a:xfrm>
          <a:prstGeom prst="rect">
            <a:avLst/>
          </a:prstGeom>
        </p:spPr>
      </p:pic>
    </p:spTree>
    <p:extLst>
      <p:ext uri="{BB962C8B-B14F-4D97-AF65-F5344CB8AC3E}">
        <p14:creationId xmlns:p14="http://schemas.microsoft.com/office/powerpoint/2010/main" val="240234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g1a49e67488f_0_106"/>
          <p:cNvSpPr txBox="1">
            <a:spLocks noGrp="1"/>
          </p:cNvSpPr>
          <p:nvPr>
            <p:ph type="sldNum" sz="quarter"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28</a:t>
            </a:fld>
            <a:endParaRPr/>
          </a:p>
        </p:txBody>
      </p:sp>
      <p:sp>
        <p:nvSpPr>
          <p:cNvPr id="281" name="Google Shape;281;g1a49e67488f_0_106"/>
          <p:cNvSpPr txBox="1"/>
          <p:nvPr/>
        </p:nvSpPr>
        <p:spPr>
          <a:xfrm>
            <a:off x="924675" y="385302"/>
            <a:ext cx="10515600" cy="4311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3000"/>
              <a:buFont typeface="Times New Roman"/>
              <a:buNone/>
            </a:pPr>
            <a:r>
              <a:rPr lang="en-US" sz="3000" b="1" u="sng" dirty="0">
                <a:solidFill>
                  <a:schemeClr val="dk1"/>
                </a:solidFill>
                <a:latin typeface="Times New Roman"/>
                <a:ea typeface="Times New Roman"/>
                <a:cs typeface="Times New Roman"/>
                <a:sym typeface="Times New Roman"/>
              </a:rPr>
              <a:t>Reporting</a:t>
            </a:r>
            <a:endParaRPr sz="3000" b="1" u="sng" dirty="0">
              <a:solidFill>
                <a:schemeClr val="dk1"/>
              </a:solidFill>
              <a:latin typeface="Times New Roman"/>
              <a:ea typeface="Times New Roman"/>
              <a:cs typeface="Times New Roman"/>
              <a:sym typeface="Times New Roman"/>
            </a:endParaRPr>
          </a:p>
        </p:txBody>
      </p:sp>
      <p:pic>
        <p:nvPicPr>
          <p:cNvPr id="4" name="Picture 3">
            <a:extLst>
              <a:ext uri="{FF2B5EF4-FFF2-40B4-BE49-F238E27FC236}">
                <a16:creationId xmlns:a16="http://schemas.microsoft.com/office/drawing/2014/main" id="{DBC94509-E7E1-1761-D79D-CB6499EBF5BE}"/>
              </a:ext>
            </a:extLst>
          </p:cNvPr>
          <p:cNvPicPr>
            <a:picLocks noChangeAspect="1"/>
          </p:cNvPicPr>
          <p:nvPr/>
        </p:nvPicPr>
        <p:blipFill>
          <a:blip r:embed="rId3"/>
          <a:stretch>
            <a:fillRect/>
          </a:stretch>
        </p:blipFill>
        <p:spPr>
          <a:xfrm>
            <a:off x="595110" y="1063416"/>
            <a:ext cx="11174730" cy="5197684"/>
          </a:xfrm>
          <a:prstGeom prst="rect">
            <a:avLst/>
          </a:prstGeom>
        </p:spPr>
      </p:pic>
    </p:spTree>
    <p:extLst>
      <p:ext uri="{BB962C8B-B14F-4D97-AF65-F5344CB8AC3E}">
        <p14:creationId xmlns:p14="http://schemas.microsoft.com/office/powerpoint/2010/main" val="37231031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graphicFrame>
        <p:nvGraphicFramePr>
          <p:cNvPr id="287" name="Google Shape;287;g1a49e67488f_0_59"/>
          <p:cNvGraphicFramePr/>
          <p:nvPr/>
        </p:nvGraphicFramePr>
        <p:xfrm>
          <a:off x="265611" y="196260"/>
          <a:ext cx="11545400" cy="6570625"/>
        </p:xfrm>
        <a:graphic>
          <a:graphicData uri="http://schemas.openxmlformats.org/drawingml/2006/table">
            <a:tbl>
              <a:tblPr>
                <a:noFill/>
                <a:tableStyleId>{1A5C2CF7-66FA-4206-B37D-C6D4C52465C7}</a:tableStyleId>
              </a:tblPr>
              <a:tblGrid>
                <a:gridCol w="11545400">
                  <a:extLst>
                    <a:ext uri="{9D8B030D-6E8A-4147-A177-3AD203B41FA5}">
                      <a16:colId xmlns:a16="http://schemas.microsoft.com/office/drawing/2014/main" val="20000"/>
                    </a:ext>
                  </a:extLst>
                </a:gridCol>
              </a:tblGrid>
              <a:tr h="6570625">
                <a:tc>
                  <a:txBody>
                    <a:bodyPr/>
                    <a:lstStyle/>
                    <a:p>
                      <a:pPr marL="0" marR="0" lvl="0" indent="0" algn="l" rtl="0">
                        <a:spcBef>
                          <a:spcPts val="0"/>
                        </a:spcBef>
                        <a:spcAft>
                          <a:spcPts val="0"/>
                        </a:spcAft>
                        <a:buNone/>
                      </a:pPr>
                      <a:r>
                        <a:rPr lang="en-US" sz="1800"/>
                        <a:t> </a:t>
                      </a:r>
                      <a:endParaRPr sz="1800"/>
                    </a:p>
                  </a:txBody>
                  <a:tcPr marL="91450" marR="91450" marT="45725" marB="45725">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288" name="Google Shape;288;g1a49e67488f_0_59"/>
          <p:cNvSpPr txBox="1">
            <a:spLocks noGrp="1"/>
          </p:cNvSpPr>
          <p:nvPr>
            <p:ph type="title"/>
          </p:nvPr>
        </p:nvSpPr>
        <p:spPr>
          <a:xfrm>
            <a:off x="4724400" y="862063"/>
            <a:ext cx="3585210" cy="7059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b="1" dirty="0">
                <a:latin typeface="Times New Roman"/>
                <a:ea typeface="Times New Roman"/>
                <a:cs typeface="Times New Roman"/>
                <a:sym typeface="Times New Roman"/>
              </a:rPr>
              <a:t>Conclusion</a:t>
            </a:r>
            <a:endParaRPr b="1" dirty="0">
              <a:latin typeface="Times New Roman"/>
              <a:ea typeface="Times New Roman"/>
              <a:cs typeface="Times New Roman"/>
              <a:sym typeface="Times New Roman"/>
            </a:endParaRPr>
          </a:p>
        </p:txBody>
      </p:sp>
      <p:sp>
        <p:nvSpPr>
          <p:cNvPr id="289" name="Google Shape;289;g1a49e67488f_0_59"/>
          <p:cNvSpPr txBox="1">
            <a:spLocks noGrp="1"/>
          </p:cNvSpPr>
          <p:nvPr>
            <p:ph idx="1"/>
          </p:nvPr>
        </p:nvSpPr>
        <p:spPr>
          <a:xfrm>
            <a:off x="838200" y="2308860"/>
            <a:ext cx="10515600" cy="3200400"/>
          </a:xfrm>
          <a:prstGeom prst="rect">
            <a:avLst/>
          </a:prstGeom>
          <a:noFill/>
          <a:ln>
            <a:noFill/>
          </a:ln>
        </p:spPr>
        <p:txBody>
          <a:bodyPr spcFirstLastPara="1" wrap="square" lIns="91425" tIns="45700" rIns="91425" bIns="45700" numCol="2" anchor="t" anchorCtr="0">
            <a:noAutofit/>
          </a:bodyPr>
          <a:lstStyle/>
          <a:p>
            <a:pPr marL="190367" marR="499178" lvl="0" indent="2138" algn="just" rtl="0">
              <a:lnSpc>
                <a:spcPct val="130000"/>
              </a:lnSpc>
              <a:spcBef>
                <a:spcPts val="2085"/>
              </a:spcBef>
              <a:spcAft>
                <a:spcPts val="0"/>
              </a:spcAft>
              <a:buClr>
                <a:schemeClr val="dk1"/>
              </a:buClr>
              <a:buSzPts val="1100"/>
              <a:buFont typeface="Arial"/>
              <a:buNone/>
            </a:pPr>
            <a:r>
              <a:rPr lang="en-US" sz="1504" dirty="0">
                <a:latin typeface="Times New Roman"/>
                <a:ea typeface="Times New Roman"/>
                <a:cs typeface="Times New Roman"/>
                <a:sym typeface="Times New Roman"/>
              </a:rPr>
              <a:t> Road accidents are one of the most regrettable hazards in this hectic world. Road  accidents lead to numerous casualties, injuries, and fatalities each year, as well as  significant economic losses. Predicting the accident severity is one of the major tasks.  The proposed model could achieve an accuracy of 90 percent. Number of  Vehicles, Road Class, Road Surface, Lighting Conditions, Spot Weather Conditions,  Casualty Class, Sex of Casualty, Age of Casualty, Type of Vehicle are used to predict  the accident severity. This is extraordinarily beneficial for the highway authorities,  police departments and for journalists. </a:t>
            </a:r>
            <a:endParaRPr sz="1504" dirty="0">
              <a:latin typeface="Times New Roman"/>
              <a:ea typeface="Times New Roman"/>
              <a:cs typeface="Times New Roman"/>
              <a:sym typeface="Times New Roman"/>
            </a:endParaRPr>
          </a:p>
          <a:p>
            <a:pPr marL="193667" lvl="0" indent="0" algn="just" rtl="0">
              <a:lnSpc>
                <a:spcPct val="130000"/>
              </a:lnSpc>
              <a:spcBef>
                <a:spcPts val="1402"/>
              </a:spcBef>
              <a:spcAft>
                <a:spcPts val="0"/>
              </a:spcAft>
              <a:buClr>
                <a:schemeClr val="dk1"/>
              </a:buClr>
              <a:buSzPts val="1100"/>
              <a:buFont typeface="Arial"/>
              <a:buNone/>
            </a:pPr>
            <a:r>
              <a:rPr lang="en-US" sz="1600" b="1" dirty="0">
                <a:latin typeface="Times New Roman"/>
                <a:ea typeface="Times New Roman"/>
                <a:cs typeface="Times New Roman"/>
                <a:sym typeface="Times New Roman"/>
              </a:rPr>
              <a:t>5.1 Advantages </a:t>
            </a:r>
            <a:endParaRPr sz="1600" b="1" dirty="0">
              <a:latin typeface="Times New Roman"/>
              <a:ea typeface="Times New Roman"/>
              <a:cs typeface="Times New Roman"/>
              <a:sym typeface="Times New Roman"/>
            </a:endParaRPr>
          </a:p>
          <a:p>
            <a:pPr marL="192506" lvl="0" indent="0" algn="just" rtl="0">
              <a:lnSpc>
                <a:spcPct val="130000"/>
              </a:lnSpc>
              <a:spcBef>
                <a:spcPts val="2017"/>
              </a:spcBef>
              <a:spcAft>
                <a:spcPts val="0"/>
              </a:spcAft>
              <a:buClr>
                <a:schemeClr val="dk1"/>
              </a:buClr>
              <a:buSzPts val="1100"/>
              <a:buFont typeface="Arial"/>
              <a:buNone/>
            </a:pPr>
            <a:r>
              <a:rPr lang="en-US" sz="1504" dirty="0">
                <a:latin typeface="Times New Roman"/>
                <a:ea typeface="Times New Roman"/>
                <a:cs typeface="Times New Roman"/>
                <a:sym typeface="Times New Roman"/>
              </a:rPr>
              <a:t>The key advantages of this model is:</a:t>
            </a:r>
          </a:p>
          <a:p>
            <a:pPr marL="478256" indent="-285750" algn="just">
              <a:spcBef>
                <a:spcPts val="2017"/>
              </a:spcBef>
              <a:buClr>
                <a:schemeClr val="dk1"/>
              </a:buClr>
              <a:buSzPts val="1100"/>
            </a:pPr>
            <a:r>
              <a:rPr lang="en-US" sz="1504" dirty="0">
                <a:latin typeface="Times New Roman"/>
                <a:ea typeface="Times New Roman"/>
                <a:cs typeface="Times New Roman"/>
                <a:sym typeface="Times New Roman"/>
              </a:rPr>
              <a:t>Early accident severity prediction</a:t>
            </a:r>
          </a:p>
          <a:p>
            <a:pPr marL="478256" indent="-285750" algn="just">
              <a:spcBef>
                <a:spcPts val="2017"/>
              </a:spcBef>
              <a:buClr>
                <a:schemeClr val="dk1"/>
              </a:buClr>
              <a:buSzPts val="1100"/>
            </a:pPr>
            <a:r>
              <a:rPr lang="en-US" sz="1504" dirty="0">
                <a:latin typeface="Times New Roman"/>
                <a:ea typeface="Times New Roman"/>
                <a:cs typeface="Times New Roman"/>
                <a:sym typeface="Times New Roman"/>
              </a:rPr>
              <a:t> No expert knowledge required </a:t>
            </a:r>
          </a:p>
          <a:p>
            <a:pPr marL="478256" indent="-285750" algn="just">
              <a:spcBef>
                <a:spcPts val="2017"/>
              </a:spcBef>
              <a:buClr>
                <a:schemeClr val="dk1"/>
              </a:buClr>
              <a:buSzPts val="1100"/>
            </a:pPr>
            <a:r>
              <a:rPr lang="en-US" sz="1504" dirty="0">
                <a:latin typeface="Times New Roman"/>
                <a:ea typeface="Times New Roman"/>
                <a:cs typeface="Times New Roman"/>
                <a:sym typeface="Times New Roman"/>
              </a:rPr>
              <a:t>Can be access the model anytime and anywhere </a:t>
            </a:r>
          </a:p>
          <a:p>
            <a:pPr marL="478256" indent="-285750" algn="just">
              <a:spcBef>
                <a:spcPts val="2017"/>
              </a:spcBef>
              <a:buClr>
                <a:schemeClr val="dk1"/>
              </a:buClr>
              <a:buSzPts val="1100"/>
            </a:pPr>
            <a:r>
              <a:rPr lang="en-US" sz="1504" dirty="0">
                <a:latin typeface="Times New Roman"/>
                <a:ea typeface="Times New Roman"/>
                <a:cs typeface="Times New Roman"/>
                <a:sym typeface="Times New Roman"/>
              </a:rPr>
              <a:t>Can be access the previous predictions </a:t>
            </a:r>
          </a:p>
          <a:p>
            <a:pPr marL="478256" indent="-285750" algn="just">
              <a:spcBef>
                <a:spcPts val="2017"/>
              </a:spcBef>
              <a:buClr>
                <a:schemeClr val="dk1"/>
              </a:buClr>
              <a:buSzPts val="1100"/>
            </a:pPr>
            <a:r>
              <a:rPr lang="en-US" sz="1504" dirty="0">
                <a:latin typeface="Times New Roman"/>
                <a:ea typeface="Times New Roman"/>
                <a:cs typeface="Times New Roman"/>
                <a:sym typeface="Times New Roman"/>
              </a:rPr>
              <a:t>Can send mail immediately to the respective authority.</a:t>
            </a:r>
            <a:endParaRPr sz="2900" dirty="0">
              <a:latin typeface="Times New Roman"/>
              <a:ea typeface="Times New Roman"/>
              <a:cs typeface="Times New Roman"/>
              <a:sym typeface="Times New Roman"/>
            </a:endParaRPr>
          </a:p>
        </p:txBody>
      </p:sp>
      <p:sp>
        <p:nvSpPr>
          <p:cNvPr id="290" name="Google Shape;290;g1a49e67488f_0_59"/>
          <p:cNvSpPr txBox="1">
            <a:spLocks noGrp="1"/>
          </p:cNvSpPr>
          <p:nvPr>
            <p:ph type="sldNum" sz="quarter"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29</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graphicFrame>
        <p:nvGraphicFramePr>
          <p:cNvPr id="104" name="Google Shape;104;p3"/>
          <p:cNvGraphicFramePr/>
          <p:nvPr>
            <p:extLst>
              <p:ext uri="{D42A27DB-BD31-4B8C-83A1-F6EECF244321}">
                <p14:modId xmlns:p14="http://schemas.microsoft.com/office/powerpoint/2010/main" val="507965263"/>
              </p:ext>
            </p:extLst>
          </p:nvPr>
        </p:nvGraphicFramePr>
        <p:xfrm>
          <a:off x="447947" y="425038"/>
          <a:ext cx="11456125" cy="6296300"/>
        </p:xfrm>
        <a:graphic>
          <a:graphicData uri="http://schemas.openxmlformats.org/drawingml/2006/table">
            <a:tbl>
              <a:tblPr>
                <a:noFill/>
                <a:tableStyleId>{1A5C2CF7-66FA-4206-B37D-C6D4C52465C7}</a:tableStyleId>
              </a:tblPr>
              <a:tblGrid>
                <a:gridCol w="11456125">
                  <a:extLst>
                    <a:ext uri="{9D8B030D-6E8A-4147-A177-3AD203B41FA5}">
                      <a16:colId xmlns:a16="http://schemas.microsoft.com/office/drawing/2014/main" val="20000"/>
                    </a:ext>
                  </a:extLst>
                </a:gridCol>
              </a:tblGrid>
              <a:tr h="6296300">
                <a:tc>
                  <a:txBody>
                    <a:bodyPr/>
                    <a:lstStyle/>
                    <a:p>
                      <a:pPr marL="0" marR="0" lvl="0" indent="0" algn="l" rtl="0">
                        <a:spcBef>
                          <a:spcPts val="0"/>
                        </a:spcBef>
                        <a:spcAft>
                          <a:spcPts val="0"/>
                        </a:spcAft>
                        <a:buNone/>
                      </a:pPr>
                      <a:endParaRPr sz="1800" dirty="0"/>
                    </a:p>
                  </a:txBody>
                  <a:tcPr marL="91450" marR="91450" marT="45725" marB="45725">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105" name="Google Shape;105;p3"/>
          <p:cNvSpPr txBox="1">
            <a:spLocks noGrp="1"/>
          </p:cNvSpPr>
          <p:nvPr>
            <p:ph type="title"/>
          </p:nvPr>
        </p:nvSpPr>
        <p:spPr>
          <a:xfrm>
            <a:off x="838200" y="796200"/>
            <a:ext cx="10515600" cy="71909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200"/>
              <a:buFont typeface="Times New Roman"/>
              <a:buNone/>
            </a:pPr>
            <a:r>
              <a:rPr lang="en-US" sz="3200" b="1" u="sng" dirty="0">
                <a:latin typeface="Times New Roman"/>
                <a:ea typeface="Times New Roman"/>
                <a:cs typeface="Times New Roman"/>
                <a:sym typeface="Times New Roman"/>
              </a:rPr>
              <a:t>OBJECTIVE</a:t>
            </a:r>
            <a:endParaRPr sz="3200" b="1" u="sng" dirty="0">
              <a:latin typeface="Times New Roman"/>
              <a:ea typeface="Times New Roman"/>
              <a:cs typeface="Times New Roman"/>
              <a:sym typeface="Times New Roman"/>
            </a:endParaRPr>
          </a:p>
        </p:txBody>
      </p:sp>
      <p:sp>
        <p:nvSpPr>
          <p:cNvPr id="106" name="Google Shape;106;p3"/>
          <p:cNvSpPr txBox="1">
            <a:spLocks noGrp="1"/>
          </p:cNvSpPr>
          <p:nvPr>
            <p:ph idx="1"/>
          </p:nvPr>
        </p:nvSpPr>
        <p:spPr>
          <a:xfrm>
            <a:off x="838200" y="2096542"/>
            <a:ext cx="10515600" cy="4465729"/>
          </a:xfrm>
          <a:prstGeom prst="rect">
            <a:avLst/>
          </a:prstGeom>
          <a:noFill/>
          <a:ln>
            <a:noFill/>
          </a:ln>
        </p:spPr>
        <p:txBody>
          <a:bodyPr spcFirstLastPara="1" wrap="square" lIns="91425" tIns="45700" rIns="91425" bIns="45700" anchor="t" anchorCtr="0">
            <a:normAutofit/>
          </a:bodyPr>
          <a:lstStyle/>
          <a:p>
            <a:pPr marL="194825" lvl="0" indent="0" algn="just" rtl="0">
              <a:lnSpc>
                <a:spcPct val="150000"/>
              </a:lnSpc>
              <a:spcBef>
                <a:spcPts val="2045"/>
              </a:spcBef>
              <a:spcAft>
                <a:spcPts val="0"/>
              </a:spcAft>
              <a:buClr>
                <a:schemeClr val="dk1"/>
              </a:buClr>
              <a:buSzPts val="1100"/>
              <a:buFont typeface="Arial"/>
              <a:buNone/>
            </a:pPr>
            <a:r>
              <a:rPr lang="en-US" sz="2000" dirty="0">
                <a:latin typeface="Times"/>
                <a:ea typeface="Times"/>
                <a:cs typeface="Times"/>
                <a:sym typeface="Times"/>
              </a:rPr>
              <a:t>The project’s major purpose is to</a:t>
            </a:r>
            <a:r>
              <a:rPr lang="en-US" sz="2000" dirty="0">
                <a:latin typeface="Cambria Math"/>
                <a:ea typeface="Cambria Math"/>
                <a:cs typeface="Cambria Math"/>
                <a:sym typeface="Cambria Math"/>
              </a:rPr>
              <a:t>: </a:t>
            </a:r>
            <a:endParaRPr sz="2000" dirty="0">
              <a:latin typeface="Cambria Math"/>
              <a:ea typeface="Cambria Math"/>
              <a:cs typeface="Cambria Math"/>
              <a:sym typeface="Cambria Math"/>
            </a:endParaRPr>
          </a:p>
          <a:p>
            <a:pPr marL="457200" lvl="0" indent="-336804" algn="just" rtl="0">
              <a:lnSpc>
                <a:spcPct val="150000"/>
              </a:lnSpc>
              <a:spcBef>
                <a:spcPts val="2094"/>
              </a:spcBef>
              <a:spcAft>
                <a:spcPts val="0"/>
              </a:spcAft>
              <a:buSzPts val="1704"/>
              <a:buFont typeface="Times"/>
              <a:buChar char="•"/>
            </a:pPr>
            <a:r>
              <a:rPr lang="en-US" sz="2000" dirty="0">
                <a:latin typeface="Times"/>
                <a:ea typeface="Times"/>
                <a:cs typeface="Times"/>
                <a:sym typeface="Times"/>
              </a:rPr>
              <a:t>Identify the group of factors lead to the road accident </a:t>
            </a:r>
            <a:endParaRPr sz="2000" dirty="0">
              <a:latin typeface="Times"/>
              <a:ea typeface="Times"/>
              <a:cs typeface="Times"/>
              <a:sym typeface="Times"/>
            </a:endParaRPr>
          </a:p>
          <a:p>
            <a:pPr marL="457200" lvl="0" indent="-336804" algn="just" rtl="0">
              <a:lnSpc>
                <a:spcPct val="150000"/>
              </a:lnSpc>
              <a:spcBef>
                <a:spcPts val="0"/>
              </a:spcBef>
              <a:spcAft>
                <a:spcPts val="0"/>
              </a:spcAft>
              <a:buSzPts val="1704"/>
              <a:buFont typeface="Times"/>
              <a:buChar char="•"/>
            </a:pPr>
            <a:r>
              <a:rPr lang="en-US" sz="2000" dirty="0">
                <a:latin typeface="Times"/>
                <a:ea typeface="Times"/>
                <a:cs typeface="Times"/>
                <a:sym typeface="Times"/>
              </a:rPr>
              <a:t>Develop a system to identify the road accident severity </a:t>
            </a:r>
            <a:endParaRPr sz="2000" dirty="0">
              <a:latin typeface="Times"/>
              <a:ea typeface="Times"/>
              <a:cs typeface="Times"/>
              <a:sym typeface="Times"/>
            </a:endParaRPr>
          </a:p>
          <a:p>
            <a:pPr marL="457200" lvl="0" indent="-336804" algn="just" rtl="0">
              <a:lnSpc>
                <a:spcPct val="150000"/>
              </a:lnSpc>
              <a:spcBef>
                <a:spcPts val="0"/>
              </a:spcBef>
              <a:spcAft>
                <a:spcPts val="0"/>
              </a:spcAft>
              <a:buSzPts val="1704"/>
              <a:buFont typeface="Times"/>
              <a:buChar char="•"/>
            </a:pPr>
            <a:r>
              <a:rPr lang="en-US" sz="2000" dirty="0">
                <a:latin typeface="Times"/>
                <a:ea typeface="Times"/>
                <a:cs typeface="Times"/>
                <a:sym typeface="Times"/>
              </a:rPr>
              <a:t>Deploying a model with higher accuracy and lower error rate </a:t>
            </a:r>
            <a:endParaRPr sz="2000" dirty="0">
              <a:latin typeface="Times"/>
              <a:ea typeface="Times"/>
              <a:cs typeface="Times"/>
              <a:sym typeface="Times"/>
            </a:endParaRPr>
          </a:p>
          <a:p>
            <a:pPr marL="457200" lvl="0" indent="-336804" algn="just" rtl="0">
              <a:lnSpc>
                <a:spcPct val="150000"/>
              </a:lnSpc>
              <a:spcBef>
                <a:spcPts val="0"/>
              </a:spcBef>
              <a:spcAft>
                <a:spcPts val="0"/>
              </a:spcAft>
              <a:buSzPts val="1704"/>
              <a:buFont typeface="Times"/>
              <a:buChar char="•"/>
            </a:pPr>
            <a:r>
              <a:rPr lang="en-US" sz="2000" dirty="0">
                <a:latin typeface="Times"/>
                <a:ea typeface="Times"/>
                <a:cs typeface="Times"/>
                <a:sym typeface="Times"/>
              </a:rPr>
              <a:t>Developing countermeasures for accident injuries </a:t>
            </a:r>
            <a:endParaRPr sz="2000" dirty="0">
              <a:latin typeface="Times"/>
              <a:ea typeface="Times"/>
              <a:cs typeface="Times"/>
              <a:sym typeface="Times"/>
            </a:endParaRPr>
          </a:p>
          <a:p>
            <a:pPr marL="457200" lvl="0" indent="-336804" algn="just" rtl="0">
              <a:lnSpc>
                <a:spcPct val="150000"/>
              </a:lnSpc>
              <a:spcBef>
                <a:spcPts val="0"/>
              </a:spcBef>
              <a:spcAft>
                <a:spcPts val="0"/>
              </a:spcAft>
              <a:buSzPts val="1704"/>
              <a:buFont typeface="Times"/>
              <a:buChar char="•"/>
            </a:pPr>
            <a:r>
              <a:rPr lang="en-US" sz="2000" dirty="0">
                <a:latin typeface="Times"/>
                <a:ea typeface="Times"/>
                <a:cs typeface="Times"/>
                <a:sym typeface="Times"/>
              </a:rPr>
              <a:t>Developing E-mail based road accident tracing system </a:t>
            </a:r>
            <a:endParaRPr sz="2000" dirty="0">
              <a:latin typeface="Times New Roman"/>
              <a:ea typeface="Times New Roman"/>
              <a:cs typeface="Times New Roman"/>
              <a:sym typeface="Times New Roman"/>
            </a:endParaRPr>
          </a:p>
        </p:txBody>
      </p:sp>
      <p:sp>
        <p:nvSpPr>
          <p:cNvPr id="107" name="Google Shape;107;p3"/>
          <p:cNvSpPr txBox="1">
            <a:spLocks noGrp="1"/>
          </p:cNvSpPr>
          <p:nvPr>
            <p:ph type="sldNum" sz="quarter"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a:t>
            </a:fld>
            <a:endParaRPr dirty="0"/>
          </a:p>
        </p:txBody>
      </p:sp>
      <p:sp>
        <p:nvSpPr>
          <p:cNvPr id="108" name="Google Shape;108;p3"/>
          <p:cNvSpPr txBox="1"/>
          <p:nvPr/>
        </p:nvSpPr>
        <p:spPr>
          <a:xfrm>
            <a:off x="8610600" y="6348049"/>
            <a:ext cx="27432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r>
              <a:rPr lang="en-US" sz="1700" b="0" i="0" u="none" strike="noStrike" cap="none" dirty="0">
                <a:solidFill>
                  <a:schemeClr val="dk1"/>
                </a:solidFill>
                <a:latin typeface="Times New Roman"/>
                <a:ea typeface="Times New Roman"/>
                <a:cs typeface="Times New Roman"/>
                <a:sym typeface="Times New Roman"/>
              </a:rPr>
              <a:t>3</a:t>
            </a:r>
            <a:endParaRPr sz="1700" b="0" i="0" u="none" strike="noStrike" cap="none" dirty="0">
              <a:solidFill>
                <a:schemeClr val="dk1"/>
              </a:solidFill>
              <a:latin typeface="Times New Roman"/>
              <a:ea typeface="Times New Roman"/>
              <a:cs typeface="Times New Roman"/>
              <a:sym typeface="Times New Roman"/>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graphicFrame>
        <p:nvGraphicFramePr>
          <p:cNvPr id="303" name="Google Shape;303;p34"/>
          <p:cNvGraphicFramePr/>
          <p:nvPr/>
        </p:nvGraphicFramePr>
        <p:xfrm>
          <a:off x="265611" y="196260"/>
          <a:ext cx="11545400" cy="6570625"/>
        </p:xfrm>
        <a:graphic>
          <a:graphicData uri="http://schemas.openxmlformats.org/drawingml/2006/table">
            <a:tbl>
              <a:tblPr>
                <a:noFill/>
                <a:tableStyleId>{1A5C2CF7-66FA-4206-B37D-C6D4C52465C7}</a:tableStyleId>
              </a:tblPr>
              <a:tblGrid>
                <a:gridCol w="11545400">
                  <a:extLst>
                    <a:ext uri="{9D8B030D-6E8A-4147-A177-3AD203B41FA5}">
                      <a16:colId xmlns:a16="http://schemas.microsoft.com/office/drawing/2014/main" val="20000"/>
                    </a:ext>
                  </a:extLst>
                </a:gridCol>
              </a:tblGrid>
              <a:tr h="6570625">
                <a:tc>
                  <a:txBody>
                    <a:bodyPr/>
                    <a:lstStyle/>
                    <a:p>
                      <a:pPr marL="0" marR="0" lvl="0" indent="0" algn="l" rtl="0">
                        <a:spcBef>
                          <a:spcPts val="0"/>
                        </a:spcBef>
                        <a:spcAft>
                          <a:spcPts val="0"/>
                        </a:spcAft>
                        <a:buNone/>
                      </a:pPr>
                      <a:r>
                        <a:rPr lang="en-US" sz="1800"/>
                        <a:t> </a:t>
                      </a:r>
                      <a:endParaRPr sz="1800"/>
                    </a:p>
                  </a:txBody>
                  <a:tcPr marL="91450" marR="91450" marT="45725" marB="45725">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304" name="Google Shape;304;p34"/>
          <p:cNvSpPr txBox="1"/>
          <p:nvPr/>
        </p:nvSpPr>
        <p:spPr>
          <a:xfrm>
            <a:off x="668382" y="1031011"/>
            <a:ext cx="10515600" cy="5409614"/>
          </a:xfrm>
          <a:prstGeom prst="rect">
            <a:avLst/>
          </a:prstGeom>
          <a:noFill/>
          <a:ln>
            <a:noFill/>
          </a:ln>
        </p:spPr>
        <p:txBody>
          <a:bodyPr spcFirstLastPara="1" wrap="square" lIns="91425" tIns="45700" rIns="91425" bIns="45700" anchor="t" anchorCtr="0">
            <a:noAutofit/>
          </a:bodyPr>
          <a:lstStyle/>
          <a:p>
            <a:pPr marL="0" marR="642194" lvl="0" indent="0" algn="just" rtl="0">
              <a:lnSpc>
                <a:spcPct val="150000"/>
              </a:lnSpc>
              <a:spcBef>
                <a:spcPts val="1000"/>
              </a:spcBef>
              <a:spcAft>
                <a:spcPts val="0"/>
              </a:spcAft>
              <a:buClr>
                <a:schemeClr val="dk1"/>
              </a:buClr>
              <a:buSzPts val="1100"/>
              <a:buNone/>
            </a:pPr>
            <a:r>
              <a:rPr lang="en-US" sz="1600" dirty="0">
                <a:latin typeface="Times"/>
                <a:ea typeface="Times"/>
                <a:cs typeface="Times"/>
                <a:sym typeface="Times"/>
              </a:rPr>
              <a:t>[1] </a:t>
            </a:r>
            <a:r>
              <a:rPr lang="en-US" sz="1600" dirty="0" err="1">
                <a:latin typeface="Times"/>
                <a:ea typeface="Times"/>
                <a:cs typeface="Times"/>
                <a:sym typeface="Times"/>
              </a:rPr>
              <a:t>Mubariz</a:t>
            </a:r>
            <a:r>
              <a:rPr lang="en-US" sz="1600" dirty="0">
                <a:latin typeface="Times"/>
                <a:ea typeface="Times"/>
                <a:cs typeface="Times"/>
                <a:sym typeface="Times"/>
              </a:rPr>
              <a:t> </a:t>
            </a:r>
            <a:r>
              <a:rPr lang="en-US" sz="1600" dirty="0" err="1">
                <a:latin typeface="Times"/>
                <a:ea typeface="Times"/>
                <a:cs typeface="Times"/>
                <a:sym typeface="Times"/>
              </a:rPr>
              <a:t>mansoor</a:t>
            </a:r>
            <a:r>
              <a:rPr lang="en-US" sz="1600" dirty="0">
                <a:latin typeface="Times"/>
                <a:ea typeface="Times"/>
                <a:cs typeface="Times"/>
                <a:sym typeface="Times"/>
              </a:rPr>
              <a:t>, Muhammad </a:t>
            </a:r>
            <a:r>
              <a:rPr lang="en-US" sz="1600" dirty="0" err="1">
                <a:latin typeface="Times"/>
                <a:ea typeface="Times"/>
                <a:cs typeface="Times"/>
                <a:sym typeface="Times"/>
              </a:rPr>
              <a:t>umar</a:t>
            </a:r>
            <a:r>
              <a:rPr lang="en-US" sz="1600" dirty="0">
                <a:latin typeface="Times"/>
                <a:ea typeface="Times"/>
                <a:cs typeface="Times"/>
                <a:sym typeface="Times"/>
              </a:rPr>
              <a:t> , Saima </a:t>
            </a:r>
            <a:r>
              <a:rPr lang="en-US" sz="1600" dirty="0" err="1">
                <a:latin typeface="Times"/>
                <a:ea typeface="Times"/>
                <a:cs typeface="Times"/>
                <a:sym typeface="Times"/>
              </a:rPr>
              <a:t>sadiq</a:t>
            </a:r>
            <a:r>
              <a:rPr lang="en-US" sz="1600" dirty="0">
                <a:latin typeface="Times"/>
                <a:ea typeface="Times"/>
                <a:cs typeface="Times"/>
                <a:sym typeface="Times"/>
              </a:rPr>
              <a:t> , Abid </a:t>
            </a:r>
            <a:r>
              <a:rPr lang="en-US" sz="1600" dirty="0" err="1">
                <a:latin typeface="Times"/>
                <a:ea typeface="Times"/>
                <a:cs typeface="Times"/>
                <a:sym typeface="Times"/>
              </a:rPr>
              <a:t>isaq</a:t>
            </a:r>
            <a:r>
              <a:rPr lang="en-US" sz="1600" dirty="0">
                <a:latin typeface="Times"/>
                <a:ea typeface="Times"/>
                <a:cs typeface="Times"/>
                <a:sym typeface="Times"/>
              </a:rPr>
              <a:t>, Saleem </a:t>
            </a:r>
            <a:r>
              <a:rPr lang="en-US" sz="1600" dirty="0" err="1">
                <a:latin typeface="Times"/>
                <a:ea typeface="Times"/>
                <a:cs typeface="Times"/>
                <a:sym typeface="Times"/>
              </a:rPr>
              <a:t>ullah</a:t>
            </a:r>
            <a:r>
              <a:rPr lang="en-US" sz="1600" dirty="0">
                <a:latin typeface="Times"/>
                <a:ea typeface="Times"/>
                <a:cs typeface="Times"/>
                <a:sym typeface="Times"/>
              </a:rPr>
              <a:t>,   Hamza, and Carmen, "RFCNN: Traffic Accident Severity Prediction Based on   Decision Level Fusion of Machine and Deep Learning Model", Digital Object   Identifier 10.1109/ACCESS.2021.3112546. </a:t>
            </a:r>
          </a:p>
          <a:p>
            <a:pPr marL="0" marR="642194" lvl="0" indent="0" algn="just" rtl="0">
              <a:lnSpc>
                <a:spcPct val="150000"/>
              </a:lnSpc>
              <a:spcBef>
                <a:spcPts val="1000"/>
              </a:spcBef>
              <a:spcAft>
                <a:spcPts val="0"/>
              </a:spcAft>
              <a:buClr>
                <a:schemeClr val="dk1"/>
              </a:buClr>
              <a:buSzPts val="1100"/>
              <a:buFont typeface="Arial"/>
              <a:buNone/>
            </a:pPr>
            <a:r>
              <a:rPr lang="en-US" sz="1600" dirty="0">
                <a:latin typeface="Times"/>
                <a:ea typeface="Times"/>
                <a:cs typeface="Times"/>
                <a:sym typeface="Times"/>
              </a:rPr>
              <a:t>[2] Sachin Kumar and Durga </a:t>
            </a:r>
            <a:r>
              <a:rPr lang="en-US" sz="1600" dirty="0" err="1">
                <a:latin typeface="Times"/>
                <a:ea typeface="Times"/>
                <a:cs typeface="Times"/>
                <a:sym typeface="Times"/>
              </a:rPr>
              <a:t>Toshniwal</a:t>
            </a:r>
            <a:r>
              <a:rPr lang="en-US" sz="1600" dirty="0">
                <a:latin typeface="Times"/>
                <a:ea typeface="Times"/>
                <a:cs typeface="Times"/>
                <a:sym typeface="Times"/>
              </a:rPr>
              <a:t>, "A data mining framework to analyze road   accident data", DOI 10.1186/s40537-015-0035-y </a:t>
            </a:r>
          </a:p>
          <a:p>
            <a:pPr marL="0" marR="475015" lvl="0" indent="0" algn="just" rtl="0">
              <a:lnSpc>
                <a:spcPct val="150000"/>
              </a:lnSpc>
              <a:spcBef>
                <a:spcPts val="1000"/>
              </a:spcBef>
              <a:spcAft>
                <a:spcPts val="0"/>
              </a:spcAft>
              <a:buClr>
                <a:schemeClr val="dk1"/>
              </a:buClr>
              <a:buSzPts val="1100"/>
              <a:buNone/>
            </a:pPr>
            <a:r>
              <a:rPr lang="en-US" sz="1600" dirty="0">
                <a:latin typeface="Times"/>
                <a:ea typeface="Times"/>
                <a:cs typeface="Times"/>
                <a:sym typeface="Times"/>
              </a:rPr>
              <a:t>[3] Shakil Ahmed, Md Akbar Hossain, Md </a:t>
            </a:r>
            <a:r>
              <a:rPr lang="en-US" sz="1600" dirty="0" err="1">
                <a:latin typeface="Times"/>
                <a:ea typeface="Times"/>
                <a:cs typeface="Times"/>
                <a:sym typeface="Times"/>
              </a:rPr>
              <a:t>Mafijul</a:t>
            </a:r>
            <a:r>
              <a:rPr lang="en-US" sz="1600" dirty="0">
                <a:latin typeface="Times"/>
                <a:ea typeface="Times"/>
                <a:cs typeface="Times"/>
                <a:sym typeface="Times"/>
              </a:rPr>
              <a:t> Islam Bhuiyan, </a:t>
            </a:r>
            <a:r>
              <a:rPr lang="en-US" sz="1600" dirty="0" err="1">
                <a:latin typeface="Times"/>
                <a:ea typeface="Times"/>
                <a:cs typeface="Times"/>
                <a:sym typeface="Times"/>
              </a:rPr>
              <a:t>Sayan</a:t>
            </a:r>
            <a:r>
              <a:rPr lang="en-US" sz="1600" dirty="0">
                <a:latin typeface="Times"/>
                <a:ea typeface="Times"/>
                <a:cs typeface="Times"/>
                <a:sym typeface="Times"/>
              </a:rPr>
              <a:t> Kumar Ray,   "A Comparative Study of Machine Learning Algorithms to Predict Road Accident   Severity", 978-1-6654-6667-7/21/$31.00 ©2021 IEEE DOI 10.1109/IUCC-CIT-  DSCI-SmartCNS55181.2021.00069 </a:t>
            </a:r>
          </a:p>
          <a:p>
            <a:pPr marL="0" marR="475015" lvl="0" indent="0" algn="just" rtl="0">
              <a:lnSpc>
                <a:spcPct val="150000"/>
              </a:lnSpc>
              <a:spcBef>
                <a:spcPts val="1000"/>
              </a:spcBef>
              <a:spcAft>
                <a:spcPts val="0"/>
              </a:spcAft>
              <a:buClr>
                <a:schemeClr val="dk1"/>
              </a:buClr>
              <a:buSzPts val="1100"/>
              <a:buFont typeface="Arial"/>
              <a:buNone/>
            </a:pPr>
            <a:r>
              <a:rPr lang="en-US" sz="1600" dirty="0">
                <a:latin typeface="Times"/>
                <a:ea typeface="Times"/>
                <a:cs typeface="Times"/>
                <a:sym typeface="Times"/>
              </a:rPr>
              <a:t>[4] Accident Data Analysis to Develop Target Groups For Countermeasures, Max   Cameron </a:t>
            </a:r>
          </a:p>
          <a:p>
            <a:pPr marL="0" marR="627646" lvl="0" indent="0" algn="just" rtl="0">
              <a:lnSpc>
                <a:spcPct val="150000"/>
              </a:lnSpc>
              <a:spcBef>
                <a:spcPts val="1000"/>
              </a:spcBef>
              <a:spcAft>
                <a:spcPts val="0"/>
              </a:spcAft>
              <a:buClr>
                <a:schemeClr val="dk1"/>
              </a:buClr>
              <a:buSzPts val="1100"/>
              <a:buFont typeface="Arial"/>
              <a:buNone/>
            </a:pPr>
            <a:r>
              <a:rPr lang="en-US" sz="1600" dirty="0">
                <a:latin typeface="Times"/>
                <a:ea typeface="Times"/>
                <a:cs typeface="Times"/>
                <a:sym typeface="Times"/>
              </a:rPr>
              <a:t>[5] Mohamed K Nour, Atif Naseer, Basem </a:t>
            </a:r>
            <a:r>
              <a:rPr lang="en-US" sz="1600" dirty="0" err="1">
                <a:latin typeface="Times"/>
                <a:ea typeface="Times"/>
                <a:cs typeface="Times"/>
                <a:sym typeface="Times"/>
              </a:rPr>
              <a:t>Alkazemi</a:t>
            </a:r>
            <a:r>
              <a:rPr lang="en-US" sz="1600" dirty="0">
                <a:latin typeface="Times"/>
                <a:ea typeface="Times"/>
                <a:cs typeface="Times"/>
                <a:sym typeface="Times"/>
              </a:rPr>
              <a:t>, Muhammad, "Road Traffic   Accidents Injury Data Analytics", (IJACSA) International Journal of Advanced   Computer Science and Applications, Vol. 11, No. 12, 2020 </a:t>
            </a:r>
          </a:p>
          <a:p>
            <a:pPr marL="0" lvl="0" indent="0" algn="l" rtl="0">
              <a:lnSpc>
                <a:spcPct val="90000"/>
              </a:lnSpc>
              <a:spcBef>
                <a:spcPts val="1000"/>
              </a:spcBef>
              <a:spcAft>
                <a:spcPts val="0"/>
              </a:spcAft>
              <a:buClr>
                <a:schemeClr val="dk1"/>
              </a:buClr>
              <a:buSzPts val="2000"/>
              <a:buNone/>
            </a:pPr>
            <a:r>
              <a:rPr lang="en-US" sz="1600" dirty="0">
                <a:latin typeface="Times"/>
                <a:ea typeface="Times"/>
                <a:cs typeface="Times"/>
                <a:sym typeface="Times"/>
              </a:rPr>
              <a:t>[6] A. </a:t>
            </a:r>
            <a:r>
              <a:rPr lang="en-US" sz="1600" dirty="0" err="1">
                <a:latin typeface="Times"/>
                <a:ea typeface="Times"/>
                <a:cs typeface="Times"/>
                <a:sym typeface="Times"/>
              </a:rPr>
              <a:t>Mehdizadeh</a:t>
            </a:r>
            <a:r>
              <a:rPr lang="en-US" sz="1600" dirty="0">
                <a:latin typeface="Times"/>
                <a:ea typeface="Times"/>
                <a:cs typeface="Times"/>
                <a:sym typeface="Times"/>
              </a:rPr>
              <a:t>, M. Cai, Q. Hu, M. A. A. </a:t>
            </a:r>
            <a:r>
              <a:rPr lang="en-US" sz="1600" dirty="0" err="1">
                <a:latin typeface="Times"/>
                <a:ea typeface="Times"/>
                <a:cs typeface="Times"/>
                <a:sym typeface="Times"/>
              </a:rPr>
              <a:t>Yazdi</a:t>
            </a:r>
            <a:r>
              <a:rPr lang="en-US" sz="1600" dirty="0">
                <a:latin typeface="Times"/>
                <a:ea typeface="Times"/>
                <a:cs typeface="Times"/>
                <a:sym typeface="Times"/>
              </a:rPr>
              <a:t>, N. </a:t>
            </a:r>
            <a:r>
              <a:rPr lang="en-US" sz="1600" dirty="0" err="1">
                <a:latin typeface="Times"/>
                <a:ea typeface="Times"/>
                <a:cs typeface="Times"/>
                <a:sym typeface="Times"/>
              </a:rPr>
              <a:t>Mohabbati-Kalejahi</a:t>
            </a:r>
            <a:r>
              <a:rPr lang="en-US" sz="1600" dirty="0">
                <a:latin typeface="Times"/>
                <a:ea typeface="Times"/>
                <a:cs typeface="Times"/>
                <a:sym typeface="Times"/>
              </a:rPr>
              <a:t>, A. </a:t>
            </a:r>
            <a:r>
              <a:rPr lang="en-US" sz="1600" dirty="0" err="1">
                <a:latin typeface="Times"/>
                <a:ea typeface="Times"/>
                <a:cs typeface="Times"/>
                <a:sym typeface="Times"/>
              </a:rPr>
              <a:t>Vinel</a:t>
            </a:r>
            <a:r>
              <a:rPr lang="en-US" sz="1600" dirty="0">
                <a:latin typeface="Times"/>
                <a:ea typeface="Times"/>
                <a:cs typeface="Times"/>
                <a:sym typeface="Times"/>
              </a:rPr>
              <a:t>,   S. E. Rigdon, K. C. Davis, and F. M. </a:t>
            </a:r>
            <a:r>
              <a:rPr lang="en-US" sz="1600" dirty="0" err="1">
                <a:latin typeface="Times"/>
                <a:ea typeface="Times"/>
                <a:cs typeface="Times"/>
                <a:sym typeface="Times"/>
              </a:rPr>
              <a:t>Megahed</a:t>
            </a:r>
            <a:r>
              <a:rPr lang="en-US" sz="1600" dirty="0">
                <a:latin typeface="Times"/>
                <a:ea typeface="Times"/>
                <a:cs typeface="Times"/>
                <a:sym typeface="Times"/>
              </a:rPr>
              <a:t>, “A review of data analytic based   applications in road traffic safety. Part 1: Descriptive and predictive modeling,”   Sensors (Switzerland), vol. 20,    no. 4, pp. 1–24, 2020.</a:t>
            </a:r>
            <a:br>
              <a:rPr lang="en-US" sz="1600" dirty="0">
                <a:solidFill>
                  <a:schemeClr val="dk1"/>
                </a:solidFill>
                <a:latin typeface="Calibri"/>
                <a:ea typeface="Calibri"/>
                <a:cs typeface="Calibri"/>
                <a:sym typeface="Calibri"/>
              </a:rPr>
            </a:br>
            <a:br>
              <a:rPr lang="en-US" sz="2800" dirty="0">
                <a:solidFill>
                  <a:schemeClr val="dk1"/>
                </a:solidFill>
                <a:latin typeface="Calibri"/>
                <a:ea typeface="Calibri"/>
                <a:cs typeface="Calibri"/>
                <a:sym typeface="Calibri"/>
              </a:rPr>
            </a:br>
            <a:r>
              <a:rPr lang="en-US" sz="2800" dirty="0">
                <a:solidFill>
                  <a:schemeClr val="dk1"/>
                </a:solidFill>
                <a:latin typeface="Calibri"/>
                <a:ea typeface="Calibri"/>
                <a:cs typeface="Calibri"/>
                <a:sym typeface="Calibri"/>
              </a:rPr>
              <a:t> </a:t>
            </a:r>
            <a:br>
              <a:rPr lang="en-US" sz="2800" dirty="0">
                <a:solidFill>
                  <a:schemeClr val="dk1"/>
                </a:solidFill>
                <a:latin typeface="Calibri"/>
                <a:ea typeface="Calibri"/>
                <a:cs typeface="Calibri"/>
                <a:sym typeface="Calibri"/>
              </a:rPr>
            </a:br>
            <a:r>
              <a:rPr lang="en-US" sz="2800" b="1" dirty="0">
                <a:solidFill>
                  <a:schemeClr val="dk1"/>
                </a:solidFill>
                <a:latin typeface="Calibri"/>
                <a:ea typeface="Calibri"/>
                <a:cs typeface="Calibri"/>
                <a:sym typeface="Calibri"/>
              </a:rPr>
              <a:t> </a:t>
            </a:r>
            <a:br>
              <a:rPr lang="en-US" sz="2800" b="1" dirty="0">
                <a:solidFill>
                  <a:schemeClr val="dk1"/>
                </a:solidFill>
                <a:latin typeface="Calibri"/>
                <a:ea typeface="Calibri"/>
                <a:cs typeface="Calibri"/>
                <a:sym typeface="Calibri"/>
              </a:rPr>
            </a:br>
            <a:br>
              <a:rPr lang="en-US" sz="2000" dirty="0">
                <a:solidFill>
                  <a:schemeClr val="dk1"/>
                </a:solidFill>
                <a:latin typeface="Calibri"/>
                <a:ea typeface="Calibri"/>
                <a:cs typeface="Calibri"/>
                <a:sym typeface="Calibri"/>
              </a:rPr>
            </a:br>
            <a:r>
              <a:rPr lang="en-US" sz="1900" dirty="0">
                <a:solidFill>
                  <a:schemeClr val="dk1"/>
                </a:solidFill>
                <a:latin typeface="Times New Roman"/>
                <a:ea typeface="Times New Roman"/>
                <a:cs typeface="Times New Roman"/>
                <a:sym typeface="Times New Roman"/>
              </a:rPr>
              <a:t> </a:t>
            </a:r>
            <a:br>
              <a:rPr lang="en-US" sz="1900" dirty="0">
                <a:solidFill>
                  <a:schemeClr val="dk1"/>
                </a:solidFill>
                <a:latin typeface="Times New Roman"/>
                <a:ea typeface="Times New Roman"/>
                <a:cs typeface="Times New Roman"/>
                <a:sym typeface="Times New Roman"/>
              </a:rPr>
            </a:br>
            <a:br>
              <a:rPr lang="en-US" sz="2800" dirty="0">
                <a:solidFill>
                  <a:schemeClr val="dk1"/>
                </a:solidFill>
                <a:latin typeface="Calibri"/>
                <a:ea typeface="Calibri"/>
                <a:cs typeface="Calibri"/>
                <a:sym typeface="Calibri"/>
              </a:rPr>
            </a:br>
            <a:r>
              <a:rPr lang="en-US" sz="2800" dirty="0">
                <a:solidFill>
                  <a:schemeClr val="dk1"/>
                </a:solidFill>
                <a:latin typeface="Calibri"/>
                <a:ea typeface="Calibri"/>
                <a:cs typeface="Calibri"/>
                <a:sym typeface="Calibri"/>
              </a:rPr>
              <a:t> </a:t>
            </a:r>
            <a:br>
              <a:rPr lang="en-US" sz="2000" dirty="0">
                <a:solidFill>
                  <a:schemeClr val="dk1"/>
                </a:solidFill>
                <a:latin typeface="Calibri"/>
                <a:ea typeface="Calibri"/>
                <a:cs typeface="Calibri"/>
                <a:sym typeface="Calibri"/>
              </a:rPr>
            </a:br>
            <a:br>
              <a:rPr lang="en-US" sz="2000" dirty="0">
                <a:solidFill>
                  <a:schemeClr val="dk1"/>
                </a:solidFill>
                <a:latin typeface="Calibri"/>
                <a:ea typeface="Calibri"/>
                <a:cs typeface="Calibri"/>
                <a:sym typeface="Calibri"/>
              </a:rPr>
            </a:br>
            <a:br>
              <a:rPr lang="en-US" sz="2000" dirty="0">
                <a:solidFill>
                  <a:schemeClr val="dk1"/>
                </a:solidFill>
                <a:latin typeface="Calibri"/>
                <a:ea typeface="Calibri"/>
                <a:cs typeface="Calibri"/>
                <a:sym typeface="Calibri"/>
              </a:rPr>
            </a:br>
            <a:r>
              <a:rPr lang="en-US" sz="1900" dirty="0">
                <a:solidFill>
                  <a:schemeClr val="dk1"/>
                </a:solidFill>
                <a:latin typeface="Times New Roman"/>
                <a:ea typeface="Times New Roman"/>
                <a:cs typeface="Times New Roman"/>
                <a:sym typeface="Times New Roman"/>
              </a:rPr>
              <a:t> </a:t>
            </a:r>
            <a:br>
              <a:rPr lang="en-US" sz="2000" dirty="0">
                <a:solidFill>
                  <a:schemeClr val="dk1"/>
                </a:solidFill>
                <a:latin typeface="Calibri"/>
                <a:ea typeface="Calibri"/>
                <a:cs typeface="Calibri"/>
                <a:sym typeface="Calibri"/>
              </a:rPr>
            </a:br>
            <a:br>
              <a:rPr lang="en-US" sz="2000" dirty="0">
                <a:solidFill>
                  <a:schemeClr val="dk1"/>
                </a:solidFill>
                <a:latin typeface="Calibri"/>
                <a:ea typeface="Calibri"/>
                <a:cs typeface="Calibri"/>
                <a:sym typeface="Calibri"/>
              </a:rPr>
            </a:br>
            <a:endParaRPr sz="1900" dirty="0">
              <a:solidFill>
                <a:schemeClr val="dk1"/>
              </a:solidFill>
              <a:latin typeface="Times New Roman"/>
              <a:ea typeface="Times New Roman"/>
              <a:cs typeface="Times New Roman"/>
              <a:sym typeface="Times New Roman"/>
            </a:endParaRPr>
          </a:p>
        </p:txBody>
      </p:sp>
      <p:sp>
        <p:nvSpPr>
          <p:cNvPr id="305" name="Google Shape;305;p34"/>
          <p:cNvSpPr txBox="1">
            <a:spLocks noGrp="1"/>
          </p:cNvSpPr>
          <p:nvPr>
            <p:ph type="sldNum" sz="quarter"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30</a:t>
            </a:fld>
            <a:endParaRPr/>
          </a:p>
        </p:txBody>
      </p:sp>
      <p:sp>
        <p:nvSpPr>
          <p:cNvPr id="306" name="Google Shape;306;p34"/>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1200">
                <a:solidFill>
                  <a:srgbClr val="888888"/>
                </a:solidFill>
                <a:latin typeface="Calibri"/>
                <a:ea typeface="Calibri"/>
                <a:cs typeface="Calibri"/>
                <a:sym typeface="Calibri"/>
              </a:rPr>
              <a:t>30</a:t>
            </a:fld>
            <a:endParaRPr sz="1200">
              <a:solidFill>
                <a:srgbClr val="888888"/>
              </a:solidFill>
              <a:latin typeface="Calibri"/>
              <a:ea typeface="Calibri"/>
              <a:cs typeface="Calibri"/>
              <a:sym typeface="Calibri"/>
            </a:endParaRPr>
          </a:p>
        </p:txBody>
      </p:sp>
      <p:sp>
        <p:nvSpPr>
          <p:cNvPr id="307" name="Google Shape;307;p34"/>
          <p:cNvSpPr txBox="1"/>
          <p:nvPr/>
        </p:nvSpPr>
        <p:spPr>
          <a:xfrm>
            <a:off x="668382" y="417375"/>
            <a:ext cx="10515600" cy="392521"/>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3200"/>
              <a:buFont typeface="Times New Roman"/>
              <a:buNone/>
            </a:pPr>
            <a:r>
              <a:rPr lang="en-US" sz="3200" b="1">
                <a:solidFill>
                  <a:schemeClr val="dk1"/>
                </a:solidFill>
                <a:latin typeface="Times New Roman"/>
                <a:ea typeface="Times New Roman"/>
                <a:cs typeface="Times New Roman"/>
                <a:sym typeface="Times New Roman"/>
              </a:rPr>
              <a:t>References contd..  </a:t>
            </a:r>
            <a:endParaRPr/>
          </a:p>
          <a:p>
            <a:pPr marL="0" marR="0" lvl="0" indent="0" algn="l" rtl="0">
              <a:lnSpc>
                <a:spcPct val="90000"/>
              </a:lnSpc>
              <a:spcBef>
                <a:spcPts val="0"/>
              </a:spcBef>
              <a:spcAft>
                <a:spcPts val="0"/>
              </a:spcAft>
              <a:buClr>
                <a:schemeClr val="dk1"/>
              </a:buClr>
              <a:buSzPts val="3200"/>
              <a:buFont typeface="Calibri"/>
              <a:buNone/>
            </a:pPr>
            <a:endParaRPr sz="3200" b="1">
              <a:solidFill>
                <a:schemeClr val="dk1"/>
              </a:solidFill>
              <a:latin typeface="Times New Roman"/>
              <a:ea typeface="Times New Roman"/>
              <a:cs typeface="Times New Roman"/>
              <a:sym typeface="Times New Roman"/>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graphicFrame>
        <p:nvGraphicFramePr>
          <p:cNvPr id="303" name="Google Shape;303;p34"/>
          <p:cNvGraphicFramePr/>
          <p:nvPr/>
        </p:nvGraphicFramePr>
        <p:xfrm>
          <a:off x="265611" y="196260"/>
          <a:ext cx="11545400" cy="6570625"/>
        </p:xfrm>
        <a:graphic>
          <a:graphicData uri="http://schemas.openxmlformats.org/drawingml/2006/table">
            <a:tbl>
              <a:tblPr>
                <a:noFill/>
                <a:tableStyleId>{1A5C2CF7-66FA-4206-B37D-C6D4C52465C7}</a:tableStyleId>
              </a:tblPr>
              <a:tblGrid>
                <a:gridCol w="11545400">
                  <a:extLst>
                    <a:ext uri="{9D8B030D-6E8A-4147-A177-3AD203B41FA5}">
                      <a16:colId xmlns:a16="http://schemas.microsoft.com/office/drawing/2014/main" val="20000"/>
                    </a:ext>
                  </a:extLst>
                </a:gridCol>
              </a:tblGrid>
              <a:tr h="6570625">
                <a:tc>
                  <a:txBody>
                    <a:bodyPr/>
                    <a:lstStyle/>
                    <a:p>
                      <a:pPr marL="0" marR="0" lvl="0" indent="0" algn="l" rtl="0">
                        <a:spcBef>
                          <a:spcPts val="0"/>
                        </a:spcBef>
                        <a:spcAft>
                          <a:spcPts val="0"/>
                        </a:spcAft>
                        <a:buNone/>
                      </a:pPr>
                      <a:r>
                        <a:rPr lang="en-US" sz="1800"/>
                        <a:t> </a:t>
                      </a:r>
                      <a:endParaRPr sz="1800"/>
                    </a:p>
                  </a:txBody>
                  <a:tcPr marL="91450" marR="91450" marT="45725" marB="45725">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304" name="Google Shape;304;p34"/>
          <p:cNvSpPr txBox="1"/>
          <p:nvPr/>
        </p:nvSpPr>
        <p:spPr>
          <a:xfrm>
            <a:off x="668382" y="1541417"/>
            <a:ext cx="10515600" cy="4217534"/>
          </a:xfrm>
          <a:prstGeom prst="rect">
            <a:avLst/>
          </a:prstGeom>
          <a:noFill/>
          <a:ln>
            <a:noFill/>
          </a:ln>
        </p:spPr>
        <p:txBody>
          <a:bodyPr spcFirstLastPara="1" wrap="square" lIns="91425" tIns="45700" rIns="91425" bIns="45700" anchor="t" anchorCtr="0">
            <a:noAutofit/>
          </a:bodyPr>
          <a:lstStyle/>
          <a:p>
            <a:pPr marL="0" marR="472511" lvl="0" indent="0" algn="just" rtl="0">
              <a:lnSpc>
                <a:spcPct val="150000"/>
              </a:lnSpc>
              <a:spcBef>
                <a:spcPts val="0"/>
              </a:spcBef>
              <a:spcAft>
                <a:spcPts val="0"/>
              </a:spcAft>
              <a:buNone/>
            </a:pPr>
            <a:r>
              <a:rPr lang="en-US" sz="1600" dirty="0">
                <a:solidFill>
                  <a:schemeClr val="dk1"/>
                </a:solidFill>
                <a:latin typeface="Times"/>
                <a:ea typeface="Times"/>
                <a:cs typeface="Times"/>
                <a:sym typeface="Times"/>
              </a:rPr>
              <a:t>[7] Q. Hu, M. Cai, N. </a:t>
            </a:r>
            <a:r>
              <a:rPr lang="en-US" sz="1600" dirty="0" err="1">
                <a:solidFill>
                  <a:schemeClr val="dk1"/>
                </a:solidFill>
                <a:latin typeface="Times"/>
                <a:ea typeface="Times"/>
                <a:cs typeface="Times"/>
                <a:sym typeface="Times"/>
              </a:rPr>
              <a:t>Mohabbati-Kalejahi</a:t>
            </a:r>
            <a:r>
              <a:rPr lang="en-US" sz="1600" dirty="0">
                <a:solidFill>
                  <a:schemeClr val="dk1"/>
                </a:solidFill>
                <a:latin typeface="Times"/>
                <a:ea typeface="Times"/>
                <a:cs typeface="Times"/>
                <a:sym typeface="Times"/>
              </a:rPr>
              <a:t>, A. </a:t>
            </a:r>
            <a:r>
              <a:rPr lang="en-US" sz="1600" dirty="0" err="1">
                <a:solidFill>
                  <a:schemeClr val="dk1"/>
                </a:solidFill>
                <a:latin typeface="Times"/>
                <a:ea typeface="Times"/>
                <a:cs typeface="Times"/>
                <a:sym typeface="Times"/>
              </a:rPr>
              <a:t>Mehdizadeh</a:t>
            </a:r>
            <a:r>
              <a:rPr lang="en-US" sz="1600" dirty="0">
                <a:solidFill>
                  <a:schemeClr val="dk1"/>
                </a:solidFill>
                <a:latin typeface="Times"/>
                <a:ea typeface="Times"/>
                <a:cs typeface="Times"/>
                <a:sym typeface="Times"/>
              </a:rPr>
              <a:t>, M. A. A. </a:t>
            </a:r>
            <a:r>
              <a:rPr lang="en-US" sz="1600" dirty="0" err="1">
                <a:solidFill>
                  <a:schemeClr val="dk1"/>
                </a:solidFill>
                <a:latin typeface="Times"/>
                <a:ea typeface="Times"/>
                <a:cs typeface="Times"/>
                <a:sym typeface="Times"/>
              </a:rPr>
              <a:t>Yazdi</a:t>
            </a:r>
            <a:r>
              <a:rPr lang="en-US" sz="1600" dirty="0">
                <a:solidFill>
                  <a:schemeClr val="dk1"/>
                </a:solidFill>
                <a:latin typeface="Times"/>
                <a:ea typeface="Times"/>
                <a:cs typeface="Times"/>
                <a:sym typeface="Times"/>
              </a:rPr>
              <a:t>, A. </a:t>
            </a:r>
            <a:r>
              <a:rPr lang="en-US" sz="1600" dirty="0" err="1">
                <a:solidFill>
                  <a:schemeClr val="dk1"/>
                </a:solidFill>
                <a:latin typeface="Times"/>
                <a:ea typeface="Times"/>
                <a:cs typeface="Times"/>
                <a:sym typeface="Times"/>
              </a:rPr>
              <a:t>Vinel</a:t>
            </a:r>
            <a:r>
              <a:rPr lang="en-US" sz="1600" dirty="0">
                <a:solidFill>
                  <a:schemeClr val="dk1"/>
                </a:solidFill>
                <a:latin typeface="Times"/>
                <a:ea typeface="Times"/>
                <a:cs typeface="Times"/>
                <a:sym typeface="Times"/>
              </a:rPr>
              <a:t>,   S. E. Rigdon, K. C. Davis, and F. M. </a:t>
            </a:r>
            <a:r>
              <a:rPr lang="en-US" sz="1600" dirty="0" err="1">
                <a:solidFill>
                  <a:schemeClr val="dk1"/>
                </a:solidFill>
                <a:latin typeface="Times"/>
                <a:ea typeface="Times"/>
                <a:cs typeface="Times"/>
                <a:sym typeface="Times"/>
              </a:rPr>
              <a:t>Megahed</a:t>
            </a:r>
            <a:r>
              <a:rPr lang="en-US" sz="1600" dirty="0">
                <a:solidFill>
                  <a:schemeClr val="dk1"/>
                </a:solidFill>
                <a:latin typeface="Times"/>
                <a:ea typeface="Times"/>
                <a:cs typeface="Times"/>
                <a:sym typeface="Times"/>
              </a:rPr>
              <a:t>, “A review of data analytic   applications in road traffic safety. Part 2: Prescriptive modeling,” Sensors   (Switzerland), vol. 20, no. 4, pp. 1–19, 2020. </a:t>
            </a:r>
          </a:p>
          <a:p>
            <a:pPr marL="0" marR="472511" lvl="0" indent="0" algn="just" rtl="0">
              <a:lnSpc>
                <a:spcPct val="150000"/>
              </a:lnSpc>
              <a:spcBef>
                <a:spcPts val="0"/>
              </a:spcBef>
              <a:spcAft>
                <a:spcPts val="0"/>
              </a:spcAft>
              <a:buNone/>
            </a:pPr>
            <a:endParaRPr sz="1600" dirty="0">
              <a:solidFill>
                <a:schemeClr val="dk1"/>
              </a:solidFill>
              <a:latin typeface="Times"/>
              <a:ea typeface="Times"/>
              <a:cs typeface="Times"/>
              <a:sym typeface="Times"/>
            </a:endParaRPr>
          </a:p>
          <a:p>
            <a:pPr marL="0" marR="0" lvl="0" indent="0" algn="l" rtl="0">
              <a:lnSpc>
                <a:spcPct val="150000"/>
              </a:lnSpc>
              <a:spcBef>
                <a:spcPts val="0"/>
              </a:spcBef>
              <a:spcAft>
                <a:spcPts val="0"/>
              </a:spcAft>
              <a:buNone/>
            </a:pPr>
            <a:r>
              <a:rPr lang="en-US" sz="1600" dirty="0">
                <a:solidFill>
                  <a:schemeClr val="dk1"/>
                </a:solidFill>
                <a:latin typeface="Times"/>
                <a:ea typeface="Times"/>
                <a:cs typeface="Times"/>
                <a:sym typeface="Times"/>
              </a:rPr>
              <a:t>[8] J. Ma, Y. Ding, J. C. Cheng, Y. Tan, V. J. Gan, and J. Zhang, “Analyzing the   Leading Causes of Traffic Fatalities Using </a:t>
            </a:r>
            <a:r>
              <a:rPr lang="en-US" sz="1600" dirty="0" err="1">
                <a:solidFill>
                  <a:schemeClr val="dk1"/>
                </a:solidFill>
                <a:latin typeface="Times"/>
                <a:ea typeface="Times"/>
                <a:cs typeface="Times"/>
                <a:sym typeface="Times"/>
              </a:rPr>
              <a:t>XGBoost</a:t>
            </a:r>
            <a:r>
              <a:rPr lang="en-US" sz="1600" dirty="0">
                <a:solidFill>
                  <a:schemeClr val="dk1"/>
                </a:solidFill>
                <a:latin typeface="Times"/>
                <a:ea typeface="Times"/>
                <a:cs typeface="Times"/>
                <a:sym typeface="Times"/>
              </a:rPr>
              <a:t> and Grid-Based Analysis: A   City Management Perspective,” IEEE Access, vol. 7, pp. 148 059–148 072, 2019. </a:t>
            </a:r>
            <a:endParaRPr sz="1600" dirty="0">
              <a:solidFill>
                <a:schemeClr val="dk1"/>
              </a:solidFill>
              <a:latin typeface="Times"/>
              <a:ea typeface="Times"/>
              <a:cs typeface="Times"/>
              <a:sym typeface="Times"/>
            </a:endParaRPr>
          </a:p>
          <a:p>
            <a:pPr marL="0" marR="512466" lvl="0" indent="0" algn="just" rtl="0">
              <a:lnSpc>
                <a:spcPct val="150000"/>
              </a:lnSpc>
              <a:spcBef>
                <a:spcPts val="1000"/>
              </a:spcBef>
              <a:spcAft>
                <a:spcPts val="0"/>
              </a:spcAft>
              <a:buNone/>
            </a:pPr>
            <a:r>
              <a:rPr lang="en-US" sz="1600" dirty="0">
                <a:solidFill>
                  <a:schemeClr val="dk1"/>
                </a:solidFill>
                <a:latin typeface="Times"/>
                <a:ea typeface="Times"/>
                <a:cs typeface="Times"/>
                <a:sym typeface="Times"/>
              </a:rPr>
              <a:t>[9] N. </a:t>
            </a:r>
            <a:r>
              <a:rPr lang="en-US" sz="1600" dirty="0" err="1">
                <a:solidFill>
                  <a:schemeClr val="dk1"/>
                </a:solidFill>
                <a:latin typeface="Times"/>
                <a:ea typeface="Times"/>
                <a:cs typeface="Times"/>
                <a:sym typeface="Times"/>
              </a:rPr>
              <a:t>Zagorodnikh</a:t>
            </a:r>
            <a:r>
              <a:rPr lang="en-US" sz="1600" dirty="0">
                <a:solidFill>
                  <a:schemeClr val="dk1"/>
                </a:solidFill>
                <a:latin typeface="Times"/>
                <a:ea typeface="Times"/>
                <a:cs typeface="Times"/>
                <a:sym typeface="Times"/>
              </a:rPr>
              <a:t>, A. Novikov, and A. </a:t>
            </a:r>
            <a:r>
              <a:rPr lang="en-US" sz="1600" dirty="0" err="1">
                <a:solidFill>
                  <a:schemeClr val="dk1"/>
                </a:solidFill>
                <a:latin typeface="Times"/>
                <a:ea typeface="Times"/>
                <a:cs typeface="Times"/>
                <a:sym typeface="Times"/>
              </a:rPr>
              <a:t>Yastrebkov</a:t>
            </a:r>
            <a:r>
              <a:rPr lang="en-US" sz="1600" dirty="0">
                <a:solidFill>
                  <a:schemeClr val="dk1"/>
                </a:solidFill>
                <a:latin typeface="Times"/>
                <a:ea typeface="Times"/>
                <a:cs typeface="Times"/>
                <a:sym typeface="Times"/>
              </a:rPr>
              <a:t>, “Algorithm and software for   identifying accident-prone road sections,” Transp. Res. Procedia, vol. 36, pp. 817–  825, 2018. [Online]. Available: </a:t>
            </a:r>
            <a:r>
              <a:rPr lang="en-US" sz="1600" u="sng" dirty="0">
                <a:solidFill>
                  <a:srgbClr val="0563C1"/>
                </a:solidFill>
                <a:latin typeface="Times"/>
                <a:ea typeface="Times"/>
                <a:cs typeface="Times"/>
                <a:sym typeface="Times"/>
              </a:rPr>
              <a:t>https://doi.org/10.1016/j.trpro.2018.12.074</a:t>
            </a:r>
            <a:r>
              <a:rPr lang="en-US" sz="1600" dirty="0">
                <a:solidFill>
                  <a:schemeClr val="dk1"/>
                </a:solidFill>
                <a:latin typeface="Times"/>
                <a:ea typeface="Times"/>
                <a:cs typeface="Times"/>
                <a:sym typeface="Times"/>
              </a:rPr>
              <a:t>. </a:t>
            </a:r>
            <a:endParaRPr sz="1600" dirty="0">
              <a:solidFill>
                <a:schemeClr val="dk1"/>
              </a:solidFill>
              <a:latin typeface="Times"/>
              <a:ea typeface="Times"/>
              <a:cs typeface="Times"/>
              <a:sym typeface="Times"/>
            </a:endParaRPr>
          </a:p>
          <a:p>
            <a:pPr marL="0" marR="0" lvl="0" indent="0" algn="l" rtl="0">
              <a:lnSpc>
                <a:spcPct val="150000"/>
              </a:lnSpc>
              <a:spcBef>
                <a:spcPts val="0"/>
              </a:spcBef>
              <a:spcAft>
                <a:spcPts val="0"/>
              </a:spcAft>
              <a:buNone/>
            </a:pPr>
            <a:r>
              <a:rPr lang="en-US" sz="1600" dirty="0">
                <a:solidFill>
                  <a:schemeClr val="dk1"/>
                </a:solidFill>
                <a:latin typeface="Times"/>
                <a:ea typeface="Times"/>
                <a:cs typeface="Times"/>
                <a:sym typeface="Times"/>
              </a:rPr>
              <a:t>[10] L. G. Cuenca, E. </a:t>
            </a:r>
            <a:r>
              <a:rPr lang="en-US" sz="1600" dirty="0" err="1">
                <a:solidFill>
                  <a:schemeClr val="dk1"/>
                </a:solidFill>
                <a:latin typeface="Times"/>
                <a:ea typeface="Times"/>
                <a:cs typeface="Times"/>
                <a:sym typeface="Times"/>
              </a:rPr>
              <a:t>Puertas</a:t>
            </a:r>
            <a:r>
              <a:rPr lang="en-US" sz="1600" dirty="0">
                <a:solidFill>
                  <a:schemeClr val="dk1"/>
                </a:solidFill>
                <a:latin typeface="Times"/>
                <a:ea typeface="Times"/>
                <a:cs typeface="Times"/>
                <a:sym typeface="Times"/>
              </a:rPr>
              <a:t>, N. </a:t>
            </a:r>
            <a:r>
              <a:rPr lang="en-US" sz="1600" dirty="0" err="1">
                <a:solidFill>
                  <a:schemeClr val="dk1"/>
                </a:solidFill>
                <a:latin typeface="Times"/>
                <a:ea typeface="Times"/>
                <a:cs typeface="Times"/>
                <a:sym typeface="Times"/>
              </a:rPr>
              <a:t>Aliane</a:t>
            </a:r>
            <a:r>
              <a:rPr lang="en-US" sz="1600" dirty="0">
                <a:solidFill>
                  <a:schemeClr val="dk1"/>
                </a:solidFill>
                <a:latin typeface="Times"/>
                <a:ea typeface="Times"/>
                <a:cs typeface="Times"/>
                <a:sym typeface="Times"/>
              </a:rPr>
              <a:t>, and J. F. Andres, “Traffic Accidents   Classification and Injury Severity Prediction,” in 2018 3rd IEEE Int. Conf. </a:t>
            </a:r>
            <a:r>
              <a:rPr lang="en-US" sz="1600" dirty="0" err="1">
                <a:solidFill>
                  <a:schemeClr val="dk1"/>
                </a:solidFill>
                <a:latin typeface="Times"/>
                <a:ea typeface="Times"/>
                <a:cs typeface="Times"/>
                <a:sym typeface="Times"/>
              </a:rPr>
              <a:t>Intell</a:t>
            </a:r>
            <a:r>
              <a:rPr lang="en-US" sz="1600" dirty="0">
                <a:solidFill>
                  <a:schemeClr val="dk1"/>
                </a:solidFill>
                <a:latin typeface="Times"/>
                <a:ea typeface="Times"/>
                <a:cs typeface="Times"/>
                <a:sym typeface="Times"/>
              </a:rPr>
              <a:t>.   Transp. Eng. ICITE 2018, 2018, pp. 52–57 </a:t>
            </a:r>
            <a:br>
              <a:rPr lang="en-US" sz="1600" dirty="0">
                <a:solidFill>
                  <a:schemeClr val="dk1"/>
                </a:solidFill>
                <a:latin typeface="Calibri"/>
                <a:ea typeface="Calibri"/>
                <a:cs typeface="Calibri"/>
                <a:sym typeface="Calibri"/>
              </a:rPr>
            </a:br>
            <a:br>
              <a:rPr lang="en-US" sz="2800" dirty="0">
                <a:solidFill>
                  <a:schemeClr val="dk1"/>
                </a:solidFill>
                <a:latin typeface="Calibri"/>
                <a:ea typeface="Calibri"/>
                <a:cs typeface="Calibri"/>
                <a:sym typeface="Calibri"/>
              </a:rPr>
            </a:br>
            <a:r>
              <a:rPr lang="en-US" sz="2800" dirty="0">
                <a:solidFill>
                  <a:schemeClr val="dk1"/>
                </a:solidFill>
                <a:latin typeface="Calibri"/>
                <a:ea typeface="Calibri"/>
                <a:cs typeface="Calibri"/>
                <a:sym typeface="Calibri"/>
              </a:rPr>
              <a:t> </a:t>
            </a:r>
            <a:br>
              <a:rPr lang="en-US" sz="2800" dirty="0">
                <a:solidFill>
                  <a:schemeClr val="dk1"/>
                </a:solidFill>
                <a:latin typeface="Calibri"/>
                <a:ea typeface="Calibri"/>
                <a:cs typeface="Calibri"/>
                <a:sym typeface="Calibri"/>
              </a:rPr>
            </a:br>
            <a:r>
              <a:rPr lang="en-US" sz="2800" b="1" dirty="0">
                <a:solidFill>
                  <a:schemeClr val="dk1"/>
                </a:solidFill>
                <a:latin typeface="Calibri"/>
                <a:ea typeface="Calibri"/>
                <a:cs typeface="Calibri"/>
                <a:sym typeface="Calibri"/>
              </a:rPr>
              <a:t> </a:t>
            </a:r>
            <a:br>
              <a:rPr lang="en-US" sz="2800" b="1" dirty="0">
                <a:solidFill>
                  <a:schemeClr val="dk1"/>
                </a:solidFill>
                <a:latin typeface="Calibri"/>
                <a:ea typeface="Calibri"/>
                <a:cs typeface="Calibri"/>
                <a:sym typeface="Calibri"/>
              </a:rPr>
            </a:br>
            <a:br>
              <a:rPr lang="en-US" sz="2000" dirty="0">
                <a:solidFill>
                  <a:schemeClr val="dk1"/>
                </a:solidFill>
                <a:latin typeface="Calibri"/>
                <a:ea typeface="Calibri"/>
                <a:cs typeface="Calibri"/>
                <a:sym typeface="Calibri"/>
              </a:rPr>
            </a:br>
            <a:r>
              <a:rPr lang="en-US" sz="1900" dirty="0">
                <a:solidFill>
                  <a:schemeClr val="dk1"/>
                </a:solidFill>
                <a:latin typeface="Times New Roman"/>
                <a:ea typeface="Times New Roman"/>
                <a:cs typeface="Times New Roman"/>
                <a:sym typeface="Times New Roman"/>
              </a:rPr>
              <a:t> </a:t>
            </a:r>
            <a:br>
              <a:rPr lang="en-US" sz="1900" dirty="0">
                <a:solidFill>
                  <a:schemeClr val="dk1"/>
                </a:solidFill>
                <a:latin typeface="Times New Roman"/>
                <a:ea typeface="Times New Roman"/>
                <a:cs typeface="Times New Roman"/>
                <a:sym typeface="Times New Roman"/>
              </a:rPr>
            </a:br>
            <a:br>
              <a:rPr lang="en-US" sz="2800" dirty="0">
                <a:solidFill>
                  <a:schemeClr val="dk1"/>
                </a:solidFill>
                <a:latin typeface="Calibri"/>
                <a:ea typeface="Calibri"/>
                <a:cs typeface="Calibri"/>
                <a:sym typeface="Calibri"/>
              </a:rPr>
            </a:br>
            <a:r>
              <a:rPr lang="en-US" sz="2800" dirty="0">
                <a:solidFill>
                  <a:schemeClr val="dk1"/>
                </a:solidFill>
                <a:latin typeface="Calibri"/>
                <a:ea typeface="Calibri"/>
                <a:cs typeface="Calibri"/>
                <a:sym typeface="Calibri"/>
              </a:rPr>
              <a:t> </a:t>
            </a:r>
            <a:br>
              <a:rPr lang="en-US" sz="2000" dirty="0">
                <a:solidFill>
                  <a:schemeClr val="dk1"/>
                </a:solidFill>
                <a:latin typeface="Calibri"/>
                <a:ea typeface="Calibri"/>
                <a:cs typeface="Calibri"/>
                <a:sym typeface="Calibri"/>
              </a:rPr>
            </a:br>
            <a:br>
              <a:rPr lang="en-US" sz="2000" dirty="0">
                <a:solidFill>
                  <a:schemeClr val="dk1"/>
                </a:solidFill>
                <a:latin typeface="Calibri"/>
                <a:ea typeface="Calibri"/>
                <a:cs typeface="Calibri"/>
                <a:sym typeface="Calibri"/>
              </a:rPr>
            </a:br>
            <a:br>
              <a:rPr lang="en-US" sz="2000" dirty="0">
                <a:solidFill>
                  <a:schemeClr val="dk1"/>
                </a:solidFill>
                <a:latin typeface="Calibri"/>
                <a:ea typeface="Calibri"/>
                <a:cs typeface="Calibri"/>
                <a:sym typeface="Calibri"/>
              </a:rPr>
            </a:br>
            <a:r>
              <a:rPr lang="en-US" sz="1900" dirty="0">
                <a:solidFill>
                  <a:schemeClr val="dk1"/>
                </a:solidFill>
                <a:latin typeface="Times New Roman"/>
                <a:ea typeface="Times New Roman"/>
                <a:cs typeface="Times New Roman"/>
                <a:sym typeface="Times New Roman"/>
              </a:rPr>
              <a:t> </a:t>
            </a:r>
            <a:br>
              <a:rPr lang="en-US" sz="2000" dirty="0">
                <a:solidFill>
                  <a:schemeClr val="dk1"/>
                </a:solidFill>
                <a:latin typeface="Calibri"/>
                <a:ea typeface="Calibri"/>
                <a:cs typeface="Calibri"/>
                <a:sym typeface="Calibri"/>
              </a:rPr>
            </a:br>
            <a:br>
              <a:rPr lang="en-US" sz="2000" dirty="0">
                <a:solidFill>
                  <a:schemeClr val="dk1"/>
                </a:solidFill>
                <a:latin typeface="Calibri"/>
                <a:ea typeface="Calibri"/>
                <a:cs typeface="Calibri"/>
                <a:sym typeface="Calibri"/>
              </a:rPr>
            </a:br>
            <a:endParaRPr sz="1900" dirty="0">
              <a:solidFill>
                <a:schemeClr val="dk1"/>
              </a:solidFill>
              <a:latin typeface="Times New Roman"/>
              <a:ea typeface="Times New Roman"/>
              <a:cs typeface="Times New Roman"/>
              <a:sym typeface="Times New Roman"/>
            </a:endParaRPr>
          </a:p>
        </p:txBody>
      </p:sp>
      <p:sp>
        <p:nvSpPr>
          <p:cNvPr id="305" name="Google Shape;305;p34"/>
          <p:cNvSpPr txBox="1">
            <a:spLocks noGrp="1"/>
          </p:cNvSpPr>
          <p:nvPr>
            <p:ph type="sldNum" sz="quarter"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31</a:t>
            </a:fld>
            <a:endParaRPr/>
          </a:p>
        </p:txBody>
      </p:sp>
      <p:sp>
        <p:nvSpPr>
          <p:cNvPr id="306" name="Google Shape;306;p34"/>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1200">
                <a:solidFill>
                  <a:srgbClr val="888888"/>
                </a:solidFill>
                <a:latin typeface="Calibri"/>
                <a:ea typeface="Calibri"/>
                <a:cs typeface="Calibri"/>
                <a:sym typeface="Calibri"/>
              </a:rPr>
              <a:t>31</a:t>
            </a:fld>
            <a:endParaRPr sz="1200">
              <a:solidFill>
                <a:srgbClr val="888888"/>
              </a:solidFill>
              <a:latin typeface="Calibri"/>
              <a:ea typeface="Calibri"/>
              <a:cs typeface="Calibri"/>
              <a:sym typeface="Calibri"/>
            </a:endParaRPr>
          </a:p>
        </p:txBody>
      </p:sp>
      <p:sp>
        <p:nvSpPr>
          <p:cNvPr id="307" name="Google Shape;307;p34"/>
          <p:cNvSpPr txBox="1"/>
          <p:nvPr/>
        </p:nvSpPr>
        <p:spPr>
          <a:xfrm>
            <a:off x="668382" y="417375"/>
            <a:ext cx="10515600" cy="392521"/>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3200"/>
              <a:buFont typeface="Times New Roman"/>
              <a:buNone/>
            </a:pPr>
            <a:r>
              <a:rPr lang="en-US" sz="3200" b="1">
                <a:solidFill>
                  <a:schemeClr val="dk1"/>
                </a:solidFill>
                <a:latin typeface="Times New Roman"/>
                <a:ea typeface="Times New Roman"/>
                <a:cs typeface="Times New Roman"/>
                <a:sym typeface="Times New Roman"/>
              </a:rPr>
              <a:t>References contd..  </a:t>
            </a:r>
            <a:endParaRPr/>
          </a:p>
          <a:p>
            <a:pPr marL="0" marR="0" lvl="0" indent="0" algn="l" rtl="0">
              <a:lnSpc>
                <a:spcPct val="90000"/>
              </a:lnSpc>
              <a:spcBef>
                <a:spcPts val="0"/>
              </a:spcBef>
              <a:spcAft>
                <a:spcPts val="0"/>
              </a:spcAft>
              <a:buClr>
                <a:schemeClr val="dk1"/>
              </a:buClr>
              <a:buSzPts val="3200"/>
              <a:buFont typeface="Calibri"/>
              <a:buNone/>
            </a:pPr>
            <a:endParaRPr sz="3200" b="1">
              <a:solidFill>
                <a:schemeClr val="dk1"/>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29463948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Google Shape;312;p35"/>
          <p:cNvSpPr/>
          <p:nvPr/>
        </p:nvSpPr>
        <p:spPr>
          <a:xfrm>
            <a:off x="744584" y="901337"/>
            <a:ext cx="10332720" cy="5682343"/>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5000" b="1">
                <a:solidFill>
                  <a:schemeClr val="dk1"/>
                </a:solidFill>
                <a:latin typeface="Times New Roman"/>
                <a:ea typeface="Times New Roman"/>
                <a:cs typeface="Times New Roman"/>
                <a:sym typeface="Times New Roman"/>
              </a:rPr>
              <a:t>Thank you☺</a:t>
            </a:r>
            <a:endParaRPr sz="5000" b="1">
              <a:solidFill>
                <a:schemeClr val="dk1"/>
              </a:solidFill>
              <a:latin typeface="Times New Roman"/>
              <a:ea typeface="Times New Roman"/>
              <a:cs typeface="Times New Roman"/>
              <a:sym typeface="Times New Roman"/>
            </a:endParaRPr>
          </a:p>
        </p:txBody>
      </p:sp>
      <p:sp>
        <p:nvSpPr>
          <p:cNvPr id="313" name="Google Shape;313;p35"/>
          <p:cNvSpPr txBox="1">
            <a:spLocks noGrp="1"/>
          </p:cNvSpPr>
          <p:nvPr>
            <p:ph type="sldNum" sz="quarter"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32</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4"/>
          <p:cNvSpPr txBox="1">
            <a:spLocks noGrp="1"/>
          </p:cNvSpPr>
          <p:nvPr>
            <p:ph type="title"/>
          </p:nvPr>
        </p:nvSpPr>
        <p:spPr>
          <a:xfrm>
            <a:off x="1001261" y="883448"/>
            <a:ext cx="10515600" cy="366395"/>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3200"/>
              <a:buFont typeface="Times New Roman"/>
              <a:buNone/>
            </a:pPr>
            <a:r>
              <a:rPr lang="en-US" sz="3200" b="1" u="sng" dirty="0">
                <a:latin typeface="Times New Roman"/>
                <a:ea typeface="Times New Roman"/>
                <a:cs typeface="Times New Roman"/>
                <a:sym typeface="Times New Roman"/>
              </a:rPr>
              <a:t>LITERATURE SURVEY </a:t>
            </a:r>
            <a:endParaRPr sz="3200" b="1" u="sng" dirty="0">
              <a:latin typeface="Times New Roman"/>
              <a:ea typeface="Times New Roman"/>
              <a:cs typeface="Times New Roman"/>
              <a:sym typeface="Times New Roman"/>
            </a:endParaRPr>
          </a:p>
        </p:txBody>
      </p:sp>
      <p:sp>
        <p:nvSpPr>
          <p:cNvPr id="115" name="Google Shape;115;p4"/>
          <p:cNvSpPr txBox="1">
            <a:spLocks noGrp="1"/>
          </p:cNvSpPr>
          <p:nvPr>
            <p:ph type="sldNum" sz="quarter"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sz="1700" dirty="0">
                <a:solidFill>
                  <a:schemeClr val="dk1"/>
                </a:solidFill>
                <a:latin typeface="Times New Roman"/>
                <a:ea typeface="Times New Roman"/>
                <a:cs typeface="Times New Roman"/>
                <a:sym typeface="Times New Roman"/>
              </a:rPr>
              <a:t>4</a:t>
            </a:r>
            <a:endParaRPr sz="1700" dirty="0">
              <a:solidFill>
                <a:schemeClr val="dk1"/>
              </a:solidFill>
              <a:latin typeface="Times New Roman"/>
              <a:ea typeface="Times New Roman"/>
              <a:cs typeface="Times New Roman"/>
              <a:sym typeface="Times New Roman"/>
            </a:endParaRPr>
          </a:p>
        </p:txBody>
      </p:sp>
      <p:graphicFrame>
        <p:nvGraphicFramePr>
          <p:cNvPr id="114" name="Google Shape;114;p4"/>
          <p:cNvGraphicFramePr/>
          <p:nvPr>
            <p:extLst>
              <p:ext uri="{D42A27DB-BD31-4B8C-83A1-F6EECF244321}">
                <p14:modId xmlns:p14="http://schemas.microsoft.com/office/powerpoint/2010/main" val="3582217901"/>
              </p:ext>
            </p:extLst>
          </p:nvPr>
        </p:nvGraphicFramePr>
        <p:xfrm>
          <a:off x="693036" y="1686238"/>
          <a:ext cx="10805928" cy="4876033"/>
        </p:xfrm>
        <a:graphic>
          <a:graphicData uri="http://schemas.openxmlformats.org/drawingml/2006/table">
            <a:tbl>
              <a:tblPr firstRow="1" bandRow="1">
                <a:noFill/>
                <a:tableStyleId>{9D449822-C13A-417F-9CF0-71C0C00FF744}</a:tableStyleId>
              </a:tblPr>
              <a:tblGrid>
                <a:gridCol w="1519467">
                  <a:extLst>
                    <a:ext uri="{9D8B030D-6E8A-4147-A177-3AD203B41FA5}">
                      <a16:colId xmlns:a16="http://schemas.microsoft.com/office/drawing/2014/main" val="20000"/>
                    </a:ext>
                  </a:extLst>
                </a:gridCol>
                <a:gridCol w="3089980">
                  <a:extLst>
                    <a:ext uri="{9D8B030D-6E8A-4147-A177-3AD203B41FA5}">
                      <a16:colId xmlns:a16="http://schemas.microsoft.com/office/drawing/2014/main" val="20001"/>
                    </a:ext>
                  </a:extLst>
                </a:gridCol>
                <a:gridCol w="2226295">
                  <a:extLst>
                    <a:ext uri="{9D8B030D-6E8A-4147-A177-3AD203B41FA5}">
                      <a16:colId xmlns:a16="http://schemas.microsoft.com/office/drawing/2014/main" val="20002"/>
                    </a:ext>
                  </a:extLst>
                </a:gridCol>
                <a:gridCol w="3970186">
                  <a:extLst>
                    <a:ext uri="{9D8B030D-6E8A-4147-A177-3AD203B41FA5}">
                      <a16:colId xmlns:a16="http://schemas.microsoft.com/office/drawing/2014/main" val="20003"/>
                    </a:ext>
                  </a:extLst>
                </a:gridCol>
              </a:tblGrid>
              <a:tr h="938676">
                <a:tc>
                  <a:txBody>
                    <a:bodyPr/>
                    <a:lstStyle/>
                    <a:p>
                      <a:pPr marL="0" marR="0" lvl="0" indent="0" algn="ctr" rtl="0">
                        <a:spcBef>
                          <a:spcPts val="0"/>
                        </a:spcBef>
                        <a:spcAft>
                          <a:spcPts val="0"/>
                        </a:spcAft>
                        <a:buNone/>
                      </a:pPr>
                      <a:r>
                        <a:rPr lang="en-US" sz="1400" dirty="0">
                          <a:solidFill>
                            <a:schemeClr val="dk1"/>
                          </a:solidFill>
                          <a:latin typeface="Times New Roman"/>
                          <a:ea typeface="Times New Roman"/>
                          <a:cs typeface="Times New Roman"/>
                          <a:sym typeface="Times New Roman"/>
                        </a:rPr>
                        <a:t> </a:t>
                      </a:r>
                      <a:endParaRPr sz="1400" dirty="0"/>
                    </a:p>
                    <a:p>
                      <a:pPr marL="0" marR="0" lvl="0" indent="0" algn="ctr" rtl="0">
                        <a:spcBef>
                          <a:spcPts val="0"/>
                        </a:spcBef>
                        <a:spcAft>
                          <a:spcPts val="0"/>
                        </a:spcAft>
                        <a:buNone/>
                      </a:pPr>
                      <a:r>
                        <a:rPr lang="en-US" sz="1400" dirty="0">
                          <a:solidFill>
                            <a:schemeClr val="dk1"/>
                          </a:solidFill>
                          <a:latin typeface="Times New Roman"/>
                          <a:ea typeface="Times New Roman"/>
                          <a:cs typeface="Times New Roman"/>
                          <a:sym typeface="Times New Roman"/>
                        </a:rPr>
                        <a:t>NAME OF THE AUTHOR</a:t>
                      </a:r>
                      <a:endParaRPr sz="1400" dirty="0">
                        <a:solidFill>
                          <a:schemeClr val="dk1"/>
                        </a:solidFill>
                        <a:latin typeface="Times New Roman"/>
                        <a:ea typeface="Times New Roman"/>
                        <a:cs typeface="Times New Roman"/>
                        <a:sym typeface="Times New Roman"/>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400" dirty="0">
                          <a:solidFill>
                            <a:schemeClr val="dk1"/>
                          </a:solidFill>
                          <a:latin typeface="Times New Roman"/>
                          <a:ea typeface="Times New Roman"/>
                          <a:cs typeface="Times New Roman"/>
                          <a:sym typeface="Times New Roman"/>
                        </a:rPr>
                        <a:t>         </a:t>
                      </a:r>
                      <a:endParaRPr sz="1400" dirty="0"/>
                    </a:p>
                    <a:p>
                      <a:pPr marL="0" marR="0" lvl="0" indent="0" algn="ctr" rtl="0">
                        <a:spcBef>
                          <a:spcPts val="0"/>
                        </a:spcBef>
                        <a:spcAft>
                          <a:spcPts val="0"/>
                        </a:spcAft>
                        <a:buNone/>
                      </a:pPr>
                      <a:r>
                        <a:rPr lang="en-US" sz="1400" dirty="0">
                          <a:solidFill>
                            <a:schemeClr val="dk1"/>
                          </a:solidFill>
                          <a:latin typeface="Times New Roman"/>
                          <a:ea typeface="Times New Roman"/>
                          <a:cs typeface="Times New Roman"/>
                          <a:sym typeface="Times New Roman"/>
                        </a:rPr>
                        <a:t> DESCRIPTION</a:t>
                      </a:r>
                      <a:endParaRPr sz="1400" dirty="0">
                        <a:solidFill>
                          <a:schemeClr val="dk1"/>
                        </a:solidFill>
                        <a:latin typeface="Times New Roman"/>
                        <a:ea typeface="Times New Roman"/>
                        <a:cs typeface="Times New Roman"/>
                        <a:sym typeface="Times New Roman"/>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400" dirty="0">
                          <a:solidFill>
                            <a:schemeClr val="dk1"/>
                          </a:solidFill>
                          <a:latin typeface="Times New Roman"/>
                          <a:ea typeface="Times New Roman"/>
                          <a:cs typeface="Times New Roman"/>
                          <a:sym typeface="Times New Roman"/>
                        </a:rPr>
                        <a:t> </a:t>
                      </a:r>
                      <a:endParaRPr sz="1400" dirty="0"/>
                    </a:p>
                    <a:p>
                      <a:pPr marL="0" marR="0" lvl="0" indent="0" algn="ctr" rtl="0">
                        <a:spcBef>
                          <a:spcPts val="0"/>
                        </a:spcBef>
                        <a:spcAft>
                          <a:spcPts val="0"/>
                        </a:spcAft>
                        <a:buNone/>
                      </a:pPr>
                      <a:r>
                        <a:rPr lang="en-US" sz="1400" dirty="0">
                          <a:solidFill>
                            <a:schemeClr val="dk1"/>
                          </a:solidFill>
                          <a:latin typeface="Times New Roman"/>
                          <a:ea typeface="Times New Roman"/>
                          <a:cs typeface="Times New Roman"/>
                          <a:sym typeface="Times New Roman"/>
                        </a:rPr>
                        <a:t> TECHNIQUES USED</a:t>
                      </a:r>
                      <a:endParaRPr sz="1400" dirty="0">
                        <a:solidFill>
                          <a:schemeClr val="dk1"/>
                        </a:solidFill>
                        <a:latin typeface="Times New Roman"/>
                        <a:ea typeface="Times New Roman"/>
                        <a:cs typeface="Times New Roman"/>
                        <a:sym typeface="Times New Roman"/>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700"/>
                        <a:buFont typeface="Calibri"/>
                        <a:buNone/>
                      </a:pPr>
                      <a:endParaRPr sz="1400" dirty="0">
                        <a:solidFill>
                          <a:schemeClr val="dk1"/>
                        </a:solidFill>
                        <a:latin typeface="Times New Roman"/>
                        <a:ea typeface="Times New Roman"/>
                        <a:cs typeface="Times New Roman"/>
                        <a:sym typeface="Times New Roman"/>
                      </a:endParaRPr>
                    </a:p>
                    <a:p>
                      <a:pPr marL="0" marR="0" lvl="0" indent="0" algn="ctr" rtl="0">
                        <a:lnSpc>
                          <a:spcPct val="100000"/>
                        </a:lnSpc>
                        <a:spcBef>
                          <a:spcPts val="0"/>
                        </a:spcBef>
                        <a:spcAft>
                          <a:spcPts val="0"/>
                        </a:spcAft>
                        <a:buClr>
                          <a:schemeClr val="dk1"/>
                        </a:buClr>
                        <a:buSzPts val="1700"/>
                        <a:buFont typeface="Times New Roman"/>
                        <a:buNone/>
                      </a:pPr>
                      <a:r>
                        <a:rPr lang="en-US" sz="1400" dirty="0">
                          <a:solidFill>
                            <a:schemeClr val="dk1"/>
                          </a:solidFill>
                          <a:latin typeface="Times New Roman"/>
                          <a:ea typeface="Times New Roman"/>
                          <a:cs typeface="Times New Roman"/>
                          <a:sym typeface="Times New Roman"/>
                        </a:rPr>
                        <a:t>MERITS </a:t>
                      </a:r>
                      <a:r>
                        <a:rPr lang="en-US" sz="1400" b="1" dirty="0">
                          <a:solidFill>
                            <a:schemeClr val="dk1"/>
                          </a:solidFill>
                          <a:latin typeface="Times New Roman"/>
                          <a:ea typeface="Times New Roman"/>
                          <a:cs typeface="Times New Roman"/>
                          <a:sym typeface="Times New Roman"/>
                        </a:rPr>
                        <a:t>/ </a:t>
                      </a:r>
                      <a:r>
                        <a:rPr lang="en-US" sz="1400" dirty="0">
                          <a:solidFill>
                            <a:schemeClr val="dk1"/>
                          </a:solidFill>
                          <a:latin typeface="Times New Roman"/>
                          <a:ea typeface="Times New Roman"/>
                          <a:cs typeface="Times New Roman"/>
                          <a:sym typeface="Times New Roman"/>
                        </a:rPr>
                        <a:t>DE-MERITS</a:t>
                      </a:r>
                      <a:endParaRPr sz="1400" dirty="0">
                        <a:solidFill>
                          <a:schemeClr val="dk1"/>
                        </a:solidFill>
                        <a:latin typeface="Times New Roman"/>
                        <a:ea typeface="Times New Roman"/>
                        <a:cs typeface="Times New Roman"/>
                        <a:sym typeface="Times New Roman"/>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1919498">
                <a:tc>
                  <a:txBody>
                    <a:bodyPr/>
                    <a:lstStyle/>
                    <a:p>
                      <a:pPr marL="0" marR="0" lvl="0" indent="0" algn="ctr" rtl="0">
                        <a:spcBef>
                          <a:spcPts val="0"/>
                        </a:spcBef>
                        <a:spcAft>
                          <a:spcPts val="0"/>
                        </a:spcAft>
                        <a:buClr>
                          <a:srgbClr val="000000"/>
                        </a:buClr>
                        <a:buSzPts val="1700"/>
                        <a:buFont typeface="Calibri"/>
                        <a:buNone/>
                      </a:pPr>
                      <a:r>
                        <a:rPr lang="en-US" sz="1700" i="0" dirty="0">
                          <a:solidFill>
                            <a:srgbClr val="000000"/>
                          </a:solidFill>
                          <a:latin typeface="Times New Roman"/>
                          <a:ea typeface="Times New Roman"/>
                          <a:cs typeface="Times New Roman"/>
                          <a:sym typeface="Times New Roman"/>
                        </a:rPr>
                        <a:t>1. </a:t>
                      </a:r>
                      <a:r>
                        <a:rPr lang="en-US" sz="1700" dirty="0" err="1">
                          <a:latin typeface="Times New Roman"/>
                          <a:ea typeface="Times New Roman"/>
                          <a:cs typeface="Times New Roman"/>
                          <a:sym typeface="Times New Roman"/>
                        </a:rPr>
                        <a:t>Mubariz</a:t>
                      </a:r>
                      <a:r>
                        <a:rPr lang="en-US" sz="1700" dirty="0">
                          <a:latin typeface="Times New Roman"/>
                          <a:ea typeface="Times New Roman"/>
                          <a:cs typeface="Times New Roman"/>
                          <a:sym typeface="Times New Roman"/>
                        </a:rPr>
                        <a:t> et al</a:t>
                      </a:r>
                      <a:endParaRPr sz="1700" i="0" dirty="0">
                        <a:solidFill>
                          <a:srgbClr val="000000"/>
                        </a:solidFill>
                        <a:latin typeface="Times New Roman"/>
                        <a:ea typeface="Times New Roman"/>
                        <a:cs typeface="Times New Roman"/>
                        <a:sym typeface="Times New Roman"/>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700" dirty="0">
                          <a:latin typeface="Times New Roman"/>
                          <a:ea typeface="Times New Roman"/>
                          <a:cs typeface="Times New Roman"/>
                          <a:sym typeface="Times New Roman"/>
                        </a:rPr>
                        <a:t>severity of the accidents based on decision level fusion  of machines and deep learning models</a:t>
                      </a:r>
                      <a:br>
                        <a:rPr lang="en-US" sz="1700" dirty="0">
                          <a:latin typeface="Times New Roman"/>
                          <a:ea typeface="Times New Roman"/>
                          <a:cs typeface="Times New Roman"/>
                          <a:sym typeface="Times New Roman"/>
                        </a:rPr>
                      </a:br>
                      <a:endParaRPr sz="1700" dirty="0">
                        <a:latin typeface="Times New Roman"/>
                        <a:ea typeface="Times New Roman"/>
                        <a:cs typeface="Times New Roman"/>
                        <a:sym typeface="Times New Roman"/>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457200" marR="471426" lvl="0" indent="-342900" algn="just" rtl="0">
                        <a:lnSpc>
                          <a:spcPct val="150000"/>
                        </a:lnSpc>
                        <a:spcBef>
                          <a:spcPts val="2008"/>
                        </a:spcBef>
                        <a:spcAft>
                          <a:spcPts val="0"/>
                        </a:spcAft>
                        <a:buClr>
                          <a:schemeClr val="dk1"/>
                        </a:buClr>
                        <a:buSzPts val="1800"/>
                        <a:buFont typeface="Times New Roman"/>
                        <a:buChar char="•"/>
                      </a:pPr>
                      <a:r>
                        <a:rPr lang="en-US" sz="1700" dirty="0">
                          <a:latin typeface="Times New Roman"/>
                          <a:ea typeface="Times New Roman"/>
                          <a:cs typeface="Times New Roman"/>
                          <a:sym typeface="Times New Roman"/>
                        </a:rPr>
                        <a:t>RFCNN </a:t>
                      </a:r>
                      <a:endParaRPr sz="1700" dirty="0">
                        <a:latin typeface="Times New Roman"/>
                        <a:ea typeface="Times New Roman"/>
                        <a:cs typeface="Times New Roman"/>
                        <a:sym typeface="Times New Roman"/>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342900" marR="0" lvl="0" indent="-234950" algn="l" rtl="0">
                        <a:spcBef>
                          <a:spcPts val="0"/>
                        </a:spcBef>
                        <a:spcAft>
                          <a:spcPts val="0"/>
                        </a:spcAft>
                        <a:buClr>
                          <a:schemeClr val="dk1"/>
                        </a:buClr>
                        <a:buSzPts val="1700"/>
                        <a:buFont typeface="Calibri"/>
                        <a:buNone/>
                      </a:pPr>
                      <a:endParaRPr sz="1700" dirty="0">
                        <a:latin typeface="Times New Roman"/>
                        <a:ea typeface="Times New Roman"/>
                        <a:cs typeface="Times New Roman"/>
                        <a:sym typeface="Times New Roman"/>
                      </a:endParaRPr>
                    </a:p>
                    <a:p>
                      <a:pPr marL="342900" marR="0" lvl="0" indent="-349250" algn="l" rtl="0">
                        <a:spcBef>
                          <a:spcPts val="0"/>
                        </a:spcBef>
                        <a:spcAft>
                          <a:spcPts val="0"/>
                        </a:spcAft>
                        <a:buClr>
                          <a:schemeClr val="dk1"/>
                        </a:buClr>
                        <a:buSzPts val="1800"/>
                        <a:buFont typeface="Times New Roman"/>
                        <a:buAutoNum type="arabicPeriod"/>
                      </a:pPr>
                      <a:r>
                        <a:rPr lang="en-US" sz="1700" dirty="0">
                          <a:latin typeface="Times New Roman"/>
                          <a:ea typeface="Times New Roman"/>
                          <a:cs typeface="Times New Roman"/>
                          <a:sym typeface="Times New Roman"/>
                        </a:rPr>
                        <a:t>RFCNN gives the best </a:t>
                      </a:r>
                      <a:r>
                        <a:rPr lang="en-US" sz="1700" dirty="0" err="1">
                          <a:latin typeface="Times New Roman"/>
                          <a:ea typeface="Times New Roman"/>
                          <a:cs typeface="Times New Roman"/>
                          <a:sym typeface="Times New Roman"/>
                        </a:rPr>
                        <a:t>occuracy</a:t>
                      </a:r>
                      <a:r>
                        <a:rPr lang="en-US" sz="1700" dirty="0">
                          <a:latin typeface="Times New Roman"/>
                          <a:ea typeface="Times New Roman"/>
                          <a:cs typeface="Times New Roman"/>
                          <a:sym typeface="Times New Roman"/>
                        </a:rPr>
                        <a:t> than the traditional CNN and RF</a:t>
                      </a:r>
                      <a:endParaRPr sz="1700" dirty="0">
                        <a:latin typeface="Times New Roman"/>
                        <a:ea typeface="Times New Roman"/>
                        <a:cs typeface="Times New Roman"/>
                        <a:sym typeface="Times New Roman"/>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2017859">
                <a:tc>
                  <a:txBody>
                    <a:bodyPr/>
                    <a:lstStyle/>
                    <a:p>
                      <a:pPr marL="0" marR="0" lvl="0" indent="0" algn="ctr" rtl="0">
                        <a:spcBef>
                          <a:spcPts val="0"/>
                        </a:spcBef>
                        <a:spcAft>
                          <a:spcPts val="0"/>
                        </a:spcAft>
                        <a:buClr>
                          <a:schemeClr val="dk1"/>
                        </a:buClr>
                        <a:buSzPts val="1700"/>
                        <a:buFont typeface="Calibri"/>
                        <a:buNone/>
                      </a:pPr>
                      <a:r>
                        <a:rPr lang="en-US" sz="1700" i="0">
                          <a:solidFill>
                            <a:schemeClr val="dk1"/>
                          </a:solidFill>
                          <a:latin typeface="Times New Roman"/>
                          <a:ea typeface="Times New Roman"/>
                          <a:cs typeface="Times New Roman"/>
                          <a:sym typeface="Times New Roman"/>
                        </a:rPr>
                        <a:t>2. </a:t>
                      </a:r>
                      <a:r>
                        <a:rPr lang="en-US" sz="1700">
                          <a:latin typeface="Times New Roman"/>
                          <a:ea typeface="Times New Roman"/>
                          <a:cs typeface="Times New Roman"/>
                          <a:sym typeface="Times New Roman"/>
                        </a:rPr>
                        <a:t> Sachin et al.</a:t>
                      </a:r>
                      <a:br>
                        <a:rPr lang="en-US" sz="1700">
                          <a:latin typeface="Times New Roman"/>
                          <a:ea typeface="Times New Roman"/>
                          <a:cs typeface="Times New Roman"/>
                          <a:sym typeface="Times New Roman"/>
                        </a:rPr>
                      </a:br>
                      <a:r>
                        <a:rPr lang="en-US" sz="1700">
                          <a:latin typeface="Times New Roman"/>
                          <a:ea typeface="Times New Roman"/>
                          <a:cs typeface="Times New Roman"/>
                          <a:sym typeface="Times New Roman"/>
                        </a:rPr>
                        <a:t> </a:t>
                      </a:r>
                      <a:endParaRPr sz="1700">
                        <a:latin typeface="Times New Roman"/>
                        <a:ea typeface="Times New Roman"/>
                        <a:cs typeface="Times New Roman"/>
                        <a:sym typeface="Times New Roman"/>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700">
                          <a:latin typeface="Times New Roman"/>
                          <a:ea typeface="Times New Roman"/>
                          <a:cs typeface="Times New Roman"/>
                          <a:sym typeface="Times New Roman"/>
                        </a:rPr>
                        <a:t>accident data analysis to identify the main factors associated  with a road and traffic accident</a:t>
                      </a:r>
                      <a:br>
                        <a:rPr lang="en-US" sz="1700">
                          <a:latin typeface="Times New Roman"/>
                          <a:ea typeface="Times New Roman"/>
                          <a:cs typeface="Times New Roman"/>
                          <a:sym typeface="Times New Roman"/>
                        </a:rPr>
                      </a:br>
                      <a:endParaRPr sz="1700">
                        <a:latin typeface="Times New Roman"/>
                        <a:ea typeface="Times New Roman"/>
                        <a:cs typeface="Times New Roman"/>
                        <a:sym typeface="Times New Roman"/>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457200" marR="475999" lvl="0" indent="-342900" algn="just" rtl="0">
                        <a:lnSpc>
                          <a:spcPct val="150000"/>
                        </a:lnSpc>
                        <a:spcBef>
                          <a:spcPts val="1381"/>
                        </a:spcBef>
                        <a:spcAft>
                          <a:spcPts val="0"/>
                        </a:spcAft>
                        <a:buClr>
                          <a:schemeClr val="dk1"/>
                        </a:buClr>
                        <a:buSzPts val="1800"/>
                        <a:buFont typeface="Times New Roman"/>
                        <a:buChar char="•"/>
                      </a:pPr>
                      <a:r>
                        <a:rPr lang="en-US" sz="1700">
                          <a:latin typeface="Times New Roman"/>
                          <a:ea typeface="Times New Roman"/>
                          <a:cs typeface="Times New Roman"/>
                          <a:sym typeface="Times New Roman"/>
                        </a:rPr>
                        <a:t>K-modes clustering  algorithm</a:t>
                      </a:r>
                      <a:endParaRPr sz="1700">
                        <a:latin typeface="Times New Roman"/>
                        <a:ea typeface="Times New Roman"/>
                        <a:cs typeface="Times New Roman"/>
                        <a:sym typeface="Times New Roman"/>
                      </a:endParaRPr>
                    </a:p>
                    <a:p>
                      <a:pPr marL="342900" marR="0" lvl="0" indent="-234950" algn="l" rtl="0">
                        <a:spcBef>
                          <a:spcPts val="0"/>
                        </a:spcBef>
                        <a:spcAft>
                          <a:spcPts val="0"/>
                        </a:spcAft>
                        <a:buClr>
                          <a:schemeClr val="dk1"/>
                        </a:buClr>
                        <a:buSzPts val="1700"/>
                        <a:buFont typeface="Arial"/>
                        <a:buNone/>
                      </a:pPr>
                      <a:endParaRPr sz="1700">
                        <a:latin typeface="Times New Roman"/>
                        <a:ea typeface="Times New Roman"/>
                        <a:cs typeface="Times New Roman"/>
                        <a:sym typeface="Times New Roman"/>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342900" marR="0" lvl="0" indent="-349250" algn="l" rtl="0">
                        <a:spcBef>
                          <a:spcPts val="0"/>
                        </a:spcBef>
                        <a:spcAft>
                          <a:spcPts val="0"/>
                        </a:spcAft>
                        <a:buClr>
                          <a:schemeClr val="dk1"/>
                        </a:buClr>
                        <a:buSzPts val="1800"/>
                        <a:buFont typeface="Calibri"/>
                        <a:buAutoNum type="arabicPeriod"/>
                      </a:pPr>
                      <a:r>
                        <a:rPr lang="en-US" sz="1700" dirty="0">
                          <a:latin typeface="Times New Roman"/>
                          <a:ea typeface="Times New Roman"/>
                          <a:cs typeface="Times New Roman"/>
                          <a:sym typeface="Times New Roman"/>
                        </a:rPr>
                        <a:t>Segmenting the accident data makes the </a:t>
                      </a:r>
                      <a:r>
                        <a:rPr lang="en-US" sz="1700" dirty="0" err="1">
                          <a:latin typeface="Times New Roman"/>
                          <a:ea typeface="Times New Roman"/>
                          <a:cs typeface="Times New Roman"/>
                          <a:sym typeface="Times New Roman"/>
                        </a:rPr>
                        <a:t>unstuctured</a:t>
                      </a:r>
                      <a:r>
                        <a:rPr lang="en-US" sz="1700" dirty="0">
                          <a:latin typeface="Times New Roman"/>
                          <a:ea typeface="Times New Roman"/>
                          <a:cs typeface="Times New Roman"/>
                          <a:sym typeface="Times New Roman"/>
                        </a:rPr>
                        <a:t> data to the </a:t>
                      </a:r>
                      <a:r>
                        <a:rPr lang="en-US" sz="1700" dirty="0" err="1">
                          <a:latin typeface="Times New Roman"/>
                          <a:ea typeface="Times New Roman"/>
                          <a:cs typeface="Times New Roman"/>
                          <a:sym typeface="Times New Roman"/>
                        </a:rPr>
                        <a:t>stuctured</a:t>
                      </a:r>
                      <a:r>
                        <a:rPr lang="en-US" sz="1700" dirty="0">
                          <a:latin typeface="Times New Roman"/>
                          <a:ea typeface="Times New Roman"/>
                          <a:cs typeface="Times New Roman"/>
                          <a:sym typeface="Times New Roman"/>
                        </a:rPr>
                        <a:t> data for supervised learning based model</a:t>
                      </a:r>
                      <a:br>
                        <a:rPr lang="en-US" sz="1700" dirty="0">
                          <a:latin typeface="Times New Roman"/>
                          <a:ea typeface="Times New Roman"/>
                          <a:cs typeface="Times New Roman"/>
                          <a:sym typeface="Times New Roman"/>
                        </a:rPr>
                      </a:br>
                      <a:endParaRPr sz="1700" i="0" dirty="0">
                        <a:solidFill>
                          <a:schemeClr val="dk1"/>
                        </a:solidFill>
                        <a:latin typeface="Times New Roman"/>
                        <a:ea typeface="Times New Roman"/>
                        <a:cs typeface="Times New Roman"/>
                        <a:sym typeface="Times New Roman"/>
                      </a:endParaRPr>
                    </a:p>
                    <a:p>
                      <a:pPr marL="342900" marR="0" lvl="0" indent="-234950" algn="l" rtl="0">
                        <a:spcBef>
                          <a:spcPts val="0"/>
                        </a:spcBef>
                        <a:spcAft>
                          <a:spcPts val="0"/>
                        </a:spcAft>
                        <a:buClr>
                          <a:schemeClr val="dk1"/>
                        </a:buClr>
                        <a:buSzPts val="1700"/>
                        <a:buFont typeface="Calibri"/>
                        <a:buNone/>
                      </a:pPr>
                      <a:endParaRPr sz="1700" i="0" dirty="0">
                        <a:solidFill>
                          <a:schemeClr val="dk1"/>
                        </a:solidFill>
                        <a:latin typeface="Times New Roman"/>
                        <a:ea typeface="Times New Roman"/>
                        <a:cs typeface="Times New Roman"/>
                        <a:sym typeface="Times New Roman"/>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graphicFrame>
        <p:nvGraphicFramePr>
          <p:cNvPr id="120" name="Google Shape;120;p5"/>
          <p:cNvGraphicFramePr/>
          <p:nvPr>
            <p:extLst>
              <p:ext uri="{D42A27DB-BD31-4B8C-83A1-F6EECF244321}">
                <p14:modId xmlns:p14="http://schemas.microsoft.com/office/powerpoint/2010/main" val="3345956070"/>
              </p:ext>
            </p:extLst>
          </p:nvPr>
        </p:nvGraphicFramePr>
        <p:xfrm>
          <a:off x="1005841" y="1474471"/>
          <a:ext cx="10298263" cy="4720590"/>
        </p:xfrm>
        <a:graphic>
          <a:graphicData uri="http://schemas.openxmlformats.org/drawingml/2006/table">
            <a:tbl>
              <a:tblPr firstRow="1" bandRow="1">
                <a:noFill/>
                <a:tableStyleId>{9D449822-C13A-417F-9CF0-71C0C00FF744}</a:tableStyleId>
              </a:tblPr>
              <a:tblGrid>
                <a:gridCol w="1430988">
                  <a:extLst>
                    <a:ext uri="{9D8B030D-6E8A-4147-A177-3AD203B41FA5}">
                      <a16:colId xmlns:a16="http://schemas.microsoft.com/office/drawing/2014/main" val="20000"/>
                    </a:ext>
                  </a:extLst>
                </a:gridCol>
                <a:gridCol w="3315318">
                  <a:extLst>
                    <a:ext uri="{9D8B030D-6E8A-4147-A177-3AD203B41FA5}">
                      <a16:colId xmlns:a16="http://schemas.microsoft.com/office/drawing/2014/main" val="20001"/>
                    </a:ext>
                  </a:extLst>
                </a:gridCol>
                <a:gridCol w="1681270">
                  <a:extLst>
                    <a:ext uri="{9D8B030D-6E8A-4147-A177-3AD203B41FA5}">
                      <a16:colId xmlns:a16="http://schemas.microsoft.com/office/drawing/2014/main" val="20002"/>
                    </a:ext>
                  </a:extLst>
                </a:gridCol>
                <a:gridCol w="3870687">
                  <a:extLst>
                    <a:ext uri="{9D8B030D-6E8A-4147-A177-3AD203B41FA5}">
                      <a16:colId xmlns:a16="http://schemas.microsoft.com/office/drawing/2014/main" val="20003"/>
                    </a:ext>
                  </a:extLst>
                </a:gridCol>
              </a:tblGrid>
              <a:tr h="887848">
                <a:tc>
                  <a:txBody>
                    <a:bodyPr/>
                    <a:lstStyle/>
                    <a:p>
                      <a:pPr marL="0" marR="0" lvl="0" indent="0" algn="ctr" rtl="0">
                        <a:spcBef>
                          <a:spcPts val="0"/>
                        </a:spcBef>
                        <a:spcAft>
                          <a:spcPts val="0"/>
                        </a:spcAft>
                        <a:buNone/>
                      </a:pPr>
                      <a:r>
                        <a:rPr lang="en-US" sz="1400" dirty="0">
                          <a:solidFill>
                            <a:schemeClr val="dk1"/>
                          </a:solidFill>
                          <a:latin typeface="Times New Roman"/>
                          <a:ea typeface="Times New Roman"/>
                          <a:cs typeface="Times New Roman"/>
                          <a:sym typeface="Times New Roman"/>
                        </a:rPr>
                        <a:t> </a:t>
                      </a:r>
                      <a:endParaRPr sz="1400" dirty="0"/>
                    </a:p>
                    <a:p>
                      <a:pPr marL="0" marR="0" lvl="0" indent="0" algn="ctr" rtl="0">
                        <a:spcBef>
                          <a:spcPts val="0"/>
                        </a:spcBef>
                        <a:spcAft>
                          <a:spcPts val="0"/>
                        </a:spcAft>
                        <a:buNone/>
                      </a:pPr>
                      <a:r>
                        <a:rPr lang="en-US" sz="1400" dirty="0">
                          <a:solidFill>
                            <a:schemeClr val="dk1"/>
                          </a:solidFill>
                          <a:latin typeface="Times New Roman"/>
                          <a:ea typeface="Times New Roman"/>
                          <a:cs typeface="Times New Roman"/>
                          <a:sym typeface="Times New Roman"/>
                        </a:rPr>
                        <a:t>NAME OF THE AUTHOR</a:t>
                      </a:r>
                      <a:endParaRPr sz="1400" dirty="0">
                        <a:solidFill>
                          <a:schemeClr val="dk1"/>
                        </a:solidFill>
                        <a:latin typeface="Times New Roman"/>
                        <a:ea typeface="Times New Roman"/>
                        <a:cs typeface="Times New Roman"/>
                        <a:sym typeface="Times New Roman"/>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400">
                          <a:solidFill>
                            <a:schemeClr val="dk1"/>
                          </a:solidFill>
                          <a:latin typeface="Times New Roman"/>
                          <a:ea typeface="Times New Roman"/>
                          <a:cs typeface="Times New Roman"/>
                          <a:sym typeface="Times New Roman"/>
                        </a:rPr>
                        <a:t>         </a:t>
                      </a:r>
                      <a:endParaRPr sz="1400"/>
                    </a:p>
                    <a:p>
                      <a:pPr marL="0" marR="0" lvl="0" indent="0" algn="ctr" rtl="0">
                        <a:spcBef>
                          <a:spcPts val="0"/>
                        </a:spcBef>
                        <a:spcAft>
                          <a:spcPts val="0"/>
                        </a:spcAft>
                        <a:buNone/>
                      </a:pPr>
                      <a:r>
                        <a:rPr lang="en-US" sz="1400">
                          <a:solidFill>
                            <a:schemeClr val="dk1"/>
                          </a:solidFill>
                          <a:latin typeface="Times New Roman"/>
                          <a:ea typeface="Times New Roman"/>
                          <a:cs typeface="Times New Roman"/>
                          <a:sym typeface="Times New Roman"/>
                        </a:rPr>
                        <a:t> DESCRIPTION</a:t>
                      </a:r>
                      <a:endParaRPr sz="1400">
                        <a:solidFill>
                          <a:schemeClr val="dk1"/>
                        </a:solidFill>
                        <a:latin typeface="Times New Roman"/>
                        <a:ea typeface="Times New Roman"/>
                        <a:cs typeface="Times New Roman"/>
                        <a:sym typeface="Times New Roman"/>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400">
                          <a:solidFill>
                            <a:schemeClr val="dk1"/>
                          </a:solidFill>
                          <a:latin typeface="Times New Roman"/>
                          <a:ea typeface="Times New Roman"/>
                          <a:cs typeface="Times New Roman"/>
                          <a:sym typeface="Times New Roman"/>
                        </a:rPr>
                        <a:t> </a:t>
                      </a:r>
                      <a:endParaRPr sz="1400"/>
                    </a:p>
                    <a:p>
                      <a:pPr marL="0" marR="0" lvl="0" indent="0" algn="ctr" rtl="0">
                        <a:spcBef>
                          <a:spcPts val="0"/>
                        </a:spcBef>
                        <a:spcAft>
                          <a:spcPts val="0"/>
                        </a:spcAft>
                        <a:buNone/>
                      </a:pPr>
                      <a:r>
                        <a:rPr lang="en-US" sz="1400">
                          <a:solidFill>
                            <a:schemeClr val="dk1"/>
                          </a:solidFill>
                          <a:latin typeface="Times New Roman"/>
                          <a:ea typeface="Times New Roman"/>
                          <a:cs typeface="Times New Roman"/>
                          <a:sym typeface="Times New Roman"/>
                        </a:rPr>
                        <a:t> TECHNIQUES USED</a:t>
                      </a:r>
                      <a:endParaRPr sz="1400">
                        <a:solidFill>
                          <a:schemeClr val="dk1"/>
                        </a:solidFill>
                        <a:latin typeface="Times New Roman"/>
                        <a:ea typeface="Times New Roman"/>
                        <a:cs typeface="Times New Roman"/>
                        <a:sym typeface="Times New Roman"/>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700"/>
                        <a:buFont typeface="Calibri"/>
                        <a:buNone/>
                      </a:pPr>
                      <a:endParaRPr sz="1400">
                        <a:solidFill>
                          <a:schemeClr val="dk1"/>
                        </a:solidFill>
                        <a:latin typeface="Times New Roman"/>
                        <a:ea typeface="Times New Roman"/>
                        <a:cs typeface="Times New Roman"/>
                        <a:sym typeface="Times New Roman"/>
                      </a:endParaRPr>
                    </a:p>
                    <a:p>
                      <a:pPr marL="0" marR="0" lvl="0" indent="0" algn="ctr" rtl="0">
                        <a:lnSpc>
                          <a:spcPct val="100000"/>
                        </a:lnSpc>
                        <a:spcBef>
                          <a:spcPts val="0"/>
                        </a:spcBef>
                        <a:spcAft>
                          <a:spcPts val="0"/>
                        </a:spcAft>
                        <a:buClr>
                          <a:schemeClr val="dk1"/>
                        </a:buClr>
                        <a:buSzPts val="1700"/>
                        <a:buFont typeface="Times New Roman"/>
                        <a:buNone/>
                      </a:pPr>
                      <a:r>
                        <a:rPr lang="en-US" sz="1400">
                          <a:solidFill>
                            <a:schemeClr val="dk1"/>
                          </a:solidFill>
                          <a:latin typeface="Times New Roman"/>
                          <a:ea typeface="Times New Roman"/>
                          <a:cs typeface="Times New Roman"/>
                          <a:sym typeface="Times New Roman"/>
                        </a:rPr>
                        <a:t>MERITS </a:t>
                      </a:r>
                      <a:r>
                        <a:rPr lang="en-US" sz="1400" b="1">
                          <a:solidFill>
                            <a:schemeClr val="dk1"/>
                          </a:solidFill>
                          <a:latin typeface="Times New Roman"/>
                          <a:ea typeface="Times New Roman"/>
                          <a:cs typeface="Times New Roman"/>
                          <a:sym typeface="Times New Roman"/>
                        </a:rPr>
                        <a:t>/ </a:t>
                      </a:r>
                      <a:r>
                        <a:rPr lang="en-US" sz="1400">
                          <a:solidFill>
                            <a:schemeClr val="dk1"/>
                          </a:solidFill>
                          <a:latin typeface="Times New Roman"/>
                          <a:ea typeface="Times New Roman"/>
                          <a:cs typeface="Times New Roman"/>
                          <a:sym typeface="Times New Roman"/>
                        </a:rPr>
                        <a:t>DE-MERITS</a:t>
                      </a:r>
                      <a:endParaRPr sz="1400">
                        <a:solidFill>
                          <a:schemeClr val="dk1"/>
                        </a:solidFill>
                        <a:latin typeface="Times New Roman"/>
                        <a:ea typeface="Times New Roman"/>
                        <a:cs typeface="Times New Roman"/>
                        <a:sym typeface="Times New Roman"/>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1868501">
                <a:tc>
                  <a:txBody>
                    <a:bodyPr/>
                    <a:lstStyle/>
                    <a:p>
                      <a:pPr marL="0" marR="0" lvl="0" indent="0" algn="ctr" rtl="0">
                        <a:spcBef>
                          <a:spcPts val="0"/>
                        </a:spcBef>
                        <a:spcAft>
                          <a:spcPts val="0"/>
                        </a:spcAft>
                        <a:buClr>
                          <a:srgbClr val="000000"/>
                        </a:buClr>
                        <a:buSzPts val="1700"/>
                        <a:buFont typeface="Calibri"/>
                        <a:buNone/>
                      </a:pPr>
                      <a:r>
                        <a:rPr lang="en-US" sz="1700" i="0" dirty="0">
                          <a:solidFill>
                            <a:srgbClr val="000000"/>
                          </a:solidFill>
                          <a:latin typeface="Times New Roman"/>
                          <a:ea typeface="Times New Roman"/>
                          <a:cs typeface="Times New Roman"/>
                          <a:sym typeface="Times New Roman"/>
                        </a:rPr>
                        <a:t>3. </a:t>
                      </a:r>
                      <a:r>
                        <a:rPr lang="en-US" sz="1700" dirty="0">
                          <a:latin typeface="Times New Roman"/>
                          <a:ea typeface="Times New Roman"/>
                          <a:cs typeface="Times New Roman"/>
                          <a:sym typeface="Times New Roman"/>
                        </a:rPr>
                        <a:t>Shakil et al. </a:t>
                      </a:r>
                      <a:endParaRPr sz="1700" i="0" dirty="0">
                        <a:solidFill>
                          <a:srgbClr val="000000"/>
                        </a:solidFill>
                        <a:latin typeface="Times New Roman"/>
                        <a:ea typeface="Times New Roman"/>
                        <a:cs typeface="Times New Roman"/>
                        <a:sym typeface="Times New Roman"/>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br>
                        <a:rPr lang="en-US" sz="1700" dirty="0">
                          <a:latin typeface="Times New Roman"/>
                          <a:ea typeface="Times New Roman"/>
                          <a:cs typeface="Times New Roman"/>
                          <a:sym typeface="Times New Roman"/>
                        </a:rPr>
                      </a:br>
                      <a:r>
                        <a:rPr lang="en-US" sz="1700" dirty="0">
                          <a:latin typeface="Times New Roman"/>
                          <a:ea typeface="Times New Roman"/>
                          <a:cs typeface="Times New Roman"/>
                          <a:sym typeface="Times New Roman"/>
                        </a:rPr>
                        <a:t>machine learning model for identifying the severity of the  accident</a:t>
                      </a:r>
                      <a:br>
                        <a:rPr lang="en-US" sz="1700" dirty="0">
                          <a:latin typeface="Times New Roman"/>
                          <a:ea typeface="Times New Roman"/>
                          <a:cs typeface="Times New Roman"/>
                          <a:sym typeface="Times New Roman"/>
                        </a:rPr>
                      </a:br>
                      <a:endParaRPr sz="1700" dirty="0">
                        <a:latin typeface="Times New Roman"/>
                        <a:ea typeface="Times New Roman"/>
                        <a:cs typeface="Times New Roman"/>
                        <a:sym typeface="Times New Roman"/>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1700" dirty="0">
                        <a:latin typeface="Times New Roman"/>
                        <a:ea typeface="Times New Roman"/>
                        <a:cs typeface="Times New Roman"/>
                        <a:sym typeface="Times New Roman"/>
                      </a:endParaRPr>
                    </a:p>
                    <a:p>
                      <a:pPr marL="285750" marR="0" lvl="0" indent="-285750" algn="l" rtl="0">
                        <a:spcBef>
                          <a:spcPts val="0"/>
                        </a:spcBef>
                        <a:spcAft>
                          <a:spcPts val="0"/>
                        </a:spcAft>
                        <a:buClr>
                          <a:schemeClr val="dk1"/>
                        </a:buClr>
                        <a:buSzPts val="1700"/>
                        <a:buFont typeface="Times New Roman"/>
                        <a:buChar char="•"/>
                      </a:pPr>
                      <a:r>
                        <a:rPr lang="en-US" sz="1700" dirty="0">
                          <a:latin typeface="Times New Roman"/>
                          <a:ea typeface="Times New Roman"/>
                          <a:cs typeface="Times New Roman"/>
                          <a:sym typeface="Times New Roman"/>
                        </a:rPr>
                        <a:t>KNN</a:t>
                      </a:r>
                      <a:endParaRPr sz="1700" dirty="0">
                        <a:latin typeface="Times New Roman"/>
                        <a:ea typeface="Times New Roman"/>
                        <a:cs typeface="Times New Roman"/>
                        <a:sym typeface="Times New Roman"/>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342900" marR="0" lvl="0" indent="-342900" algn="l" rtl="0">
                        <a:spcBef>
                          <a:spcPts val="0"/>
                        </a:spcBef>
                        <a:spcAft>
                          <a:spcPts val="0"/>
                        </a:spcAft>
                        <a:buClr>
                          <a:schemeClr val="dk1"/>
                        </a:buClr>
                        <a:buSzPts val="1700"/>
                        <a:buFont typeface="Times New Roman"/>
                        <a:buAutoNum type="arabicPeriod"/>
                      </a:pPr>
                      <a:r>
                        <a:rPr lang="en-US" sz="1700">
                          <a:latin typeface="Times New Roman"/>
                          <a:ea typeface="Times New Roman"/>
                          <a:cs typeface="Times New Roman"/>
                          <a:sym typeface="Times New Roman"/>
                        </a:rPr>
                        <a:t>KNN m odel used for accident severity prediction</a:t>
                      </a:r>
                      <a:endParaRPr sz="1700">
                        <a:latin typeface="Times New Roman"/>
                        <a:ea typeface="Times New Roman"/>
                        <a:cs typeface="Times New Roman"/>
                        <a:sym typeface="Times New Roman"/>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1964241">
                <a:tc>
                  <a:txBody>
                    <a:bodyPr/>
                    <a:lstStyle/>
                    <a:p>
                      <a:pPr marL="0" marR="0" lvl="0" indent="0" algn="ctr" rtl="0">
                        <a:spcBef>
                          <a:spcPts val="0"/>
                        </a:spcBef>
                        <a:spcAft>
                          <a:spcPts val="0"/>
                        </a:spcAft>
                        <a:buNone/>
                      </a:pPr>
                      <a:r>
                        <a:rPr lang="en-US" sz="1700">
                          <a:latin typeface="Times New Roman"/>
                          <a:ea typeface="Times New Roman"/>
                          <a:cs typeface="Times New Roman"/>
                          <a:sym typeface="Times New Roman"/>
                        </a:rPr>
                        <a:t>4.  Mohamed et al</a:t>
                      </a:r>
                      <a:endParaRPr sz="1700">
                        <a:latin typeface="Times New Roman"/>
                        <a:ea typeface="Times New Roman"/>
                        <a:cs typeface="Times New Roman"/>
                        <a:sym typeface="Times New Roman"/>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br>
                        <a:rPr lang="en-US" sz="1700">
                          <a:latin typeface="Times New Roman"/>
                          <a:ea typeface="Times New Roman"/>
                          <a:cs typeface="Times New Roman"/>
                          <a:sym typeface="Times New Roman"/>
                        </a:rPr>
                      </a:br>
                      <a:r>
                        <a:rPr lang="en-US" sz="1700">
                          <a:latin typeface="Times New Roman"/>
                          <a:ea typeface="Times New Roman"/>
                          <a:cs typeface="Times New Roman"/>
                          <a:sym typeface="Times New Roman"/>
                        </a:rPr>
                        <a:t>data analytics on accident injury data </a:t>
                      </a:r>
                      <a:endParaRPr sz="1700">
                        <a:latin typeface="Times New Roman"/>
                        <a:ea typeface="Times New Roman"/>
                        <a:cs typeface="Times New Roman"/>
                        <a:sym typeface="Times New Roman"/>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285750" marR="0" lvl="0" indent="-285750" algn="l" rtl="0">
                        <a:spcBef>
                          <a:spcPts val="0"/>
                        </a:spcBef>
                        <a:spcAft>
                          <a:spcPts val="0"/>
                        </a:spcAft>
                        <a:buClr>
                          <a:schemeClr val="dk1"/>
                        </a:buClr>
                        <a:buSzPts val="1700"/>
                        <a:buFont typeface="Times New Roman"/>
                        <a:buChar char="•"/>
                      </a:pPr>
                      <a:r>
                        <a:rPr lang="en-US" sz="1700" dirty="0" err="1">
                          <a:latin typeface="Times New Roman"/>
                          <a:ea typeface="Times New Roman"/>
                          <a:cs typeface="Times New Roman"/>
                          <a:sym typeface="Times New Roman"/>
                        </a:rPr>
                        <a:t>XGBoost</a:t>
                      </a:r>
                      <a:endParaRPr sz="1700" dirty="0">
                        <a:latin typeface="Times New Roman"/>
                        <a:ea typeface="Times New Roman"/>
                        <a:cs typeface="Times New Roman"/>
                        <a:sym typeface="Times New Roman"/>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342900" marR="0" lvl="0" indent="-342900" algn="l" rtl="0">
                        <a:spcBef>
                          <a:spcPts val="0"/>
                        </a:spcBef>
                        <a:spcAft>
                          <a:spcPts val="0"/>
                        </a:spcAft>
                        <a:buClr>
                          <a:schemeClr val="dk1"/>
                        </a:buClr>
                        <a:buSzPts val="1700"/>
                        <a:buFont typeface="Times New Roman"/>
                        <a:buAutoNum type="arabicPeriod"/>
                      </a:pPr>
                      <a:r>
                        <a:rPr lang="en-US" sz="1700" dirty="0" err="1">
                          <a:latin typeface="Times New Roman"/>
                          <a:ea typeface="Times New Roman"/>
                          <a:cs typeface="Times New Roman"/>
                          <a:sym typeface="Times New Roman"/>
                        </a:rPr>
                        <a:t>XGBoost</a:t>
                      </a:r>
                      <a:r>
                        <a:rPr lang="en-US" sz="1700" dirty="0">
                          <a:latin typeface="Times New Roman"/>
                          <a:ea typeface="Times New Roman"/>
                          <a:cs typeface="Times New Roman"/>
                          <a:sym typeface="Times New Roman"/>
                        </a:rPr>
                        <a:t> algorithm provide best accuracy when compared with traditional ANN</a:t>
                      </a:r>
                      <a:endParaRPr sz="1700" i="0" dirty="0">
                        <a:solidFill>
                          <a:schemeClr val="dk1"/>
                        </a:solidFill>
                        <a:latin typeface="Times New Roman"/>
                        <a:ea typeface="Times New Roman"/>
                        <a:cs typeface="Times New Roman"/>
                        <a:sym typeface="Times New Roman"/>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bl>
          </a:graphicData>
        </a:graphic>
      </p:graphicFrame>
      <p:sp>
        <p:nvSpPr>
          <p:cNvPr id="121" name="Google Shape;121;p5"/>
          <p:cNvSpPr txBox="1">
            <a:spLocks noGrp="1"/>
          </p:cNvSpPr>
          <p:nvPr>
            <p:ph type="sldNum" sz="quarter"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sz="1700">
                <a:solidFill>
                  <a:schemeClr val="dk1"/>
                </a:solidFill>
                <a:latin typeface="Times New Roman"/>
                <a:ea typeface="Times New Roman"/>
                <a:cs typeface="Times New Roman"/>
                <a:sym typeface="Times New Roman"/>
              </a:rPr>
              <a:t>5</a:t>
            </a:r>
            <a:endParaRPr sz="1700">
              <a:solidFill>
                <a:schemeClr val="dk1"/>
              </a:solidFill>
              <a:latin typeface="Times New Roman"/>
              <a:ea typeface="Times New Roman"/>
              <a:cs typeface="Times New Roman"/>
              <a:sym typeface="Times New Roman"/>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8"/>
          <p:cNvSpPr txBox="1">
            <a:spLocks noGrp="1"/>
          </p:cNvSpPr>
          <p:nvPr>
            <p:ph type="sldNum" sz="quarter"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6</a:t>
            </a:fld>
            <a:endParaRPr/>
          </a:p>
        </p:txBody>
      </p:sp>
      <p:graphicFrame>
        <p:nvGraphicFramePr>
          <p:cNvPr id="127" name="Google Shape;127;p8"/>
          <p:cNvGraphicFramePr/>
          <p:nvPr>
            <p:extLst>
              <p:ext uri="{D42A27DB-BD31-4B8C-83A1-F6EECF244321}">
                <p14:modId xmlns:p14="http://schemas.microsoft.com/office/powerpoint/2010/main" val="3372974506"/>
              </p:ext>
            </p:extLst>
          </p:nvPr>
        </p:nvGraphicFramePr>
        <p:xfrm>
          <a:off x="1314450" y="1063416"/>
          <a:ext cx="9767945" cy="5027330"/>
        </p:xfrm>
        <a:graphic>
          <a:graphicData uri="http://schemas.openxmlformats.org/drawingml/2006/table">
            <a:tbl>
              <a:tblPr firstRow="1" bandRow="1">
                <a:noFill/>
                <a:tableStyleId>{9D449822-C13A-417F-9CF0-71C0C00FF744}</a:tableStyleId>
              </a:tblPr>
              <a:tblGrid>
                <a:gridCol w="1373515">
                  <a:extLst>
                    <a:ext uri="{9D8B030D-6E8A-4147-A177-3AD203B41FA5}">
                      <a16:colId xmlns:a16="http://schemas.microsoft.com/office/drawing/2014/main" val="20000"/>
                    </a:ext>
                  </a:extLst>
                </a:gridCol>
                <a:gridCol w="2939037">
                  <a:extLst>
                    <a:ext uri="{9D8B030D-6E8A-4147-A177-3AD203B41FA5}">
                      <a16:colId xmlns:a16="http://schemas.microsoft.com/office/drawing/2014/main" val="20001"/>
                    </a:ext>
                  </a:extLst>
                </a:gridCol>
                <a:gridCol w="2187488">
                  <a:extLst>
                    <a:ext uri="{9D8B030D-6E8A-4147-A177-3AD203B41FA5}">
                      <a16:colId xmlns:a16="http://schemas.microsoft.com/office/drawing/2014/main" val="20002"/>
                    </a:ext>
                  </a:extLst>
                </a:gridCol>
                <a:gridCol w="3267905">
                  <a:extLst>
                    <a:ext uri="{9D8B030D-6E8A-4147-A177-3AD203B41FA5}">
                      <a16:colId xmlns:a16="http://schemas.microsoft.com/office/drawing/2014/main" val="20003"/>
                    </a:ext>
                  </a:extLst>
                </a:gridCol>
              </a:tblGrid>
              <a:tr h="864062">
                <a:tc>
                  <a:txBody>
                    <a:bodyPr/>
                    <a:lstStyle/>
                    <a:p>
                      <a:pPr marL="0" marR="0" lvl="0" indent="0" algn="ctr" rtl="0">
                        <a:spcBef>
                          <a:spcPts val="0"/>
                        </a:spcBef>
                        <a:spcAft>
                          <a:spcPts val="0"/>
                        </a:spcAft>
                        <a:buNone/>
                      </a:pPr>
                      <a:r>
                        <a:rPr lang="en-US" sz="1700">
                          <a:solidFill>
                            <a:schemeClr val="dk1"/>
                          </a:solidFill>
                          <a:latin typeface="Times New Roman"/>
                          <a:ea typeface="Times New Roman"/>
                          <a:cs typeface="Times New Roman"/>
                          <a:sym typeface="Times New Roman"/>
                        </a:rPr>
                        <a:t> </a:t>
                      </a:r>
                      <a:endParaRPr/>
                    </a:p>
                    <a:p>
                      <a:pPr marL="0" marR="0" lvl="0" indent="0" algn="ctr" rtl="0">
                        <a:spcBef>
                          <a:spcPts val="0"/>
                        </a:spcBef>
                        <a:spcAft>
                          <a:spcPts val="0"/>
                        </a:spcAft>
                        <a:buNone/>
                      </a:pPr>
                      <a:r>
                        <a:rPr lang="en-US" sz="1700">
                          <a:solidFill>
                            <a:schemeClr val="dk1"/>
                          </a:solidFill>
                          <a:latin typeface="Times New Roman"/>
                          <a:ea typeface="Times New Roman"/>
                          <a:cs typeface="Times New Roman"/>
                          <a:sym typeface="Times New Roman"/>
                        </a:rPr>
                        <a:t>NAME OF THE AUTHOR</a:t>
                      </a:r>
                      <a:endParaRPr sz="1700">
                        <a:solidFill>
                          <a:schemeClr val="dk1"/>
                        </a:solidFill>
                        <a:latin typeface="Times New Roman"/>
                        <a:ea typeface="Times New Roman"/>
                        <a:cs typeface="Times New Roman"/>
                        <a:sym typeface="Times New Roman"/>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700">
                          <a:solidFill>
                            <a:schemeClr val="dk1"/>
                          </a:solidFill>
                          <a:latin typeface="Times New Roman"/>
                          <a:ea typeface="Times New Roman"/>
                          <a:cs typeface="Times New Roman"/>
                          <a:sym typeface="Times New Roman"/>
                        </a:rPr>
                        <a:t>         </a:t>
                      </a:r>
                      <a:endParaRPr/>
                    </a:p>
                    <a:p>
                      <a:pPr marL="0" marR="0" lvl="0" indent="0" algn="ctr" rtl="0">
                        <a:spcBef>
                          <a:spcPts val="0"/>
                        </a:spcBef>
                        <a:spcAft>
                          <a:spcPts val="0"/>
                        </a:spcAft>
                        <a:buNone/>
                      </a:pPr>
                      <a:r>
                        <a:rPr lang="en-US" sz="1700">
                          <a:solidFill>
                            <a:schemeClr val="dk1"/>
                          </a:solidFill>
                          <a:latin typeface="Times New Roman"/>
                          <a:ea typeface="Times New Roman"/>
                          <a:cs typeface="Times New Roman"/>
                          <a:sym typeface="Times New Roman"/>
                        </a:rPr>
                        <a:t> DESCRIPTION</a:t>
                      </a:r>
                      <a:endParaRPr sz="1700">
                        <a:solidFill>
                          <a:schemeClr val="dk1"/>
                        </a:solidFill>
                        <a:latin typeface="Times New Roman"/>
                        <a:ea typeface="Times New Roman"/>
                        <a:cs typeface="Times New Roman"/>
                        <a:sym typeface="Times New Roman"/>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700">
                          <a:solidFill>
                            <a:schemeClr val="dk1"/>
                          </a:solidFill>
                          <a:latin typeface="Times New Roman"/>
                          <a:ea typeface="Times New Roman"/>
                          <a:cs typeface="Times New Roman"/>
                          <a:sym typeface="Times New Roman"/>
                        </a:rPr>
                        <a:t> </a:t>
                      </a:r>
                      <a:endParaRPr/>
                    </a:p>
                    <a:p>
                      <a:pPr marL="0" marR="0" lvl="0" indent="0" algn="ctr" rtl="0">
                        <a:spcBef>
                          <a:spcPts val="0"/>
                        </a:spcBef>
                        <a:spcAft>
                          <a:spcPts val="0"/>
                        </a:spcAft>
                        <a:buNone/>
                      </a:pPr>
                      <a:r>
                        <a:rPr lang="en-US" sz="1700">
                          <a:solidFill>
                            <a:schemeClr val="dk1"/>
                          </a:solidFill>
                          <a:latin typeface="Times New Roman"/>
                          <a:ea typeface="Times New Roman"/>
                          <a:cs typeface="Times New Roman"/>
                          <a:sym typeface="Times New Roman"/>
                        </a:rPr>
                        <a:t> TECHNIQUES USED</a:t>
                      </a:r>
                      <a:endParaRPr sz="1700">
                        <a:solidFill>
                          <a:schemeClr val="dk1"/>
                        </a:solidFill>
                        <a:latin typeface="Times New Roman"/>
                        <a:ea typeface="Times New Roman"/>
                        <a:cs typeface="Times New Roman"/>
                        <a:sym typeface="Times New Roman"/>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700"/>
                        <a:buFont typeface="Calibri"/>
                        <a:buNone/>
                      </a:pPr>
                      <a:endParaRPr sz="1700">
                        <a:solidFill>
                          <a:schemeClr val="dk1"/>
                        </a:solidFill>
                        <a:latin typeface="Times New Roman"/>
                        <a:ea typeface="Times New Roman"/>
                        <a:cs typeface="Times New Roman"/>
                        <a:sym typeface="Times New Roman"/>
                      </a:endParaRPr>
                    </a:p>
                    <a:p>
                      <a:pPr marL="0" marR="0" lvl="0" indent="0" algn="ctr" rtl="0">
                        <a:lnSpc>
                          <a:spcPct val="100000"/>
                        </a:lnSpc>
                        <a:spcBef>
                          <a:spcPts val="0"/>
                        </a:spcBef>
                        <a:spcAft>
                          <a:spcPts val="0"/>
                        </a:spcAft>
                        <a:buClr>
                          <a:schemeClr val="dk1"/>
                        </a:buClr>
                        <a:buSzPts val="1700"/>
                        <a:buFont typeface="Times New Roman"/>
                        <a:buNone/>
                      </a:pPr>
                      <a:r>
                        <a:rPr lang="en-US" sz="1700">
                          <a:solidFill>
                            <a:schemeClr val="dk1"/>
                          </a:solidFill>
                          <a:latin typeface="Times New Roman"/>
                          <a:ea typeface="Times New Roman"/>
                          <a:cs typeface="Times New Roman"/>
                          <a:sym typeface="Times New Roman"/>
                        </a:rPr>
                        <a:t>MERITS </a:t>
                      </a:r>
                      <a:r>
                        <a:rPr lang="en-US" sz="1700" b="1">
                          <a:solidFill>
                            <a:schemeClr val="dk1"/>
                          </a:solidFill>
                          <a:latin typeface="Times New Roman"/>
                          <a:ea typeface="Times New Roman"/>
                          <a:cs typeface="Times New Roman"/>
                          <a:sym typeface="Times New Roman"/>
                        </a:rPr>
                        <a:t>/ </a:t>
                      </a:r>
                      <a:r>
                        <a:rPr lang="en-US" sz="1700">
                          <a:solidFill>
                            <a:schemeClr val="dk1"/>
                          </a:solidFill>
                          <a:latin typeface="Times New Roman"/>
                          <a:ea typeface="Times New Roman"/>
                          <a:cs typeface="Times New Roman"/>
                          <a:sym typeface="Times New Roman"/>
                        </a:rPr>
                        <a:t>DE-MERITS</a:t>
                      </a:r>
                      <a:endParaRPr sz="1700">
                        <a:solidFill>
                          <a:schemeClr val="dk1"/>
                        </a:solidFill>
                        <a:latin typeface="Times New Roman"/>
                        <a:ea typeface="Times New Roman"/>
                        <a:cs typeface="Times New Roman"/>
                        <a:sym typeface="Times New Roman"/>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1818444">
                <a:tc>
                  <a:txBody>
                    <a:bodyPr/>
                    <a:lstStyle/>
                    <a:p>
                      <a:pPr marL="0" marR="0" lvl="0" indent="0" algn="ctr" rtl="0">
                        <a:spcBef>
                          <a:spcPts val="0"/>
                        </a:spcBef>
                        <a:spcAft>
                          <a:spcPts val="0"/>
                        </a:spcAft>
                        <a:buClr>
                          <a:srgbClr val="000000"/>
                        </a:buClr>
                        <a:buSzPts val="1700"/>
                        <a:buFont typeface="Calibri"/>
                        <a:buNone/>
                      </a:pPr>
                      <a:r>
                        <a:rPr lang="en-US" sz="1700">
                          <a:solidFill>
                            <a:srgbClr val="000000"/>
                          </a:solidFill>
                          <a:latin typeface="Times New Roman"/>
                          <a:ea typeface="Times New Roman"/>
                          <a:cs typeface="Times New Roman"/>
                          <a:sym typeface="Times New Roman"/>
                        </a:rPr>
                        <a:t>5</a:t>
                      </a:r>
                      <a:r>
                        <a:rPr lang="en-US" sz="1700" i="0">
                          <a:solidFill>
                            <a:srgbClr val="000000"/>
                          </a:solidFill>
                          <a:latin typeface="Times New Roman"/>
                          <a:ea typeface="Times New Roman"/>
                          <a:cs typeface="Times New Roman"/>
                          <a:sym typeface="Times New Roman"/>
                        </a:rPr>
                        <a:t>. </a:t>
                      </a:r>
                      <a:r>
                        <a:rPr lang="en-US" sz="1700">
                          <a:latin typeface="Times New Roman"/>
                          <a:ea typeface="Times New Roman"/>
                          <a:cs typeface="Times New Roman"/>
                          <a:sym typeface="Times New Roman"/>
                        </a:rPr>
                        <a:t> Sharma et al.</a:t>
                      </a:r>
                      <a:br>
                        <a:rPr lang="en-US" sz="1700">
                          <a:latin typeface="Times New Roman"/>
                          <a:ea typeface="Times New Roman"/>
                          <a:cs typeface="Times New Roman"/>
                          <a:sym typeface="Times New Roman"/>
                        </a:rPr>
                      </a:br>
                      <a:endParaRPr sz="1700" i="0">
                        <a:solidFill>
                          <a:srgbClr val="000000"/>
                        </a:solidFill>
                        <a:latin typeface="Times New Roman"/>
                        <a:ea typeface="Times New Roman"/>
                        <a:cs typeface="Times New Roman"/>
                        <a:sym typeface="Times New Roman"/>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r>
                        <a:rPr lang="en-US" sz="1700" dirty="0">
                          <a:latin typeface="Times New Roman"/>
                          <a:ea typeface="Times New Roman"/>
                          <a:cs typeface="Times New Roman"/>
                          <a:sym typeface="Times New Roman"/>
                        </a:rPr>
                        <a:t>Support vector machines with different Gaussian kernel  functions for crash to extract important features related to accident occurrence</a:t>
                      </a:r>
                      <a:br>
                        <a:rPr lang="en-US" sz="1700" dirty="0">
                          <a:latin typeface="Times New Roman"/>
                          <a:ea typeface="Times New Roman"/>
                          <a:cs typeface="Times New Roman"/>
                          <a:sym typeface="Times New Roman"/>
                        </a:rPr>
                      </a:br>
                      <a:endParaRPr sz="1700" dirty="0">
                        <a:latin typeface="Times New Roman"/>
                        <a:ea typeface="Times New Roman"/>
                        <a:cs typeface="Times New Roman"/>
                        <a:sym typeface="Times New Roman"/>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285750" marR="0" lvl="0" indent="-285750" algn="l" rtl="0">
                        <a:spcBef>
                          <a:spcPts val="0"/>
                        </a:spcBef>
                        <a:spcAft>
                          <a:spcPts val="0"/>
                        </a:spcAft>
                        <a:buClr>
                          <a:schemeClr val="dk1"/>
                        </a:buClr>
                        <a:buSzPts val="1700"/>
                        <a:buFont typeface="Times New Roman"/>
                        <a:buChar char="•"/>
                      </a:pPr>
                      <a:r>
                        <a:rPr lang="en-US" sz="1700">
                          <a:latin typeface="Times New Roman"/>
                          <a:ea typeface="Times New Roman"/>
                          <a:cs typeface="Times New Roman"/>
                          <a:sym typeface="Times New Roman"/>
                        </a:rPr>
                        <a:t>SVM</a:t>
                      </a:r>
                      <a:endParaRPr sz="1700">
                        <a:latin typeface="Times New Roman"/>
                        <a:ea typeface="Times New Roman"/>
                        <a:cs typeface="Times New Roman"/>
                        <a:sym typeface="Times New Roman"/>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457200" marR="470692" lvl="0" indent="-336550" algn="just" rtl="0">
                        <a:lnSpc>
                          <a:spcPct val="150000"/>
                        </a:lnSpc>
                        <a:spcBef>
                          <a:spcPts val="1380"/>
                        </a:spcBef>
                        <a:spcAft>
                          <a:spcPts val="0"/>
                        </a:spcAft>
                        <a:buClr>
                          <a:schemeClr val="dk1"/>
                        </a:buClr>
                        <a:buSzPts val="1700"/>
                        <a:buFont typeface="Times New Roman"/>
                        <a:buAutoNum type="arabicPeriod"/>
                      </a:pPr>
                      <a:r>
                        <a:rPr lang="en-US" sz="1700">
                          <a:latin typeface="Times New Roman"/>
                          <a:ea typeface="Times New Roman"/>
                          <a:cs typeface="Times New Roman"/>
                          <a:sym typeface="Times New Roman"/>
                        </a:rPr>
                        <a:t>The SVMs method has the same  disadvantages of ANN in traffic accident severity prediction</a:t>
                      </a:r>
                      <a:endParaRPr sz="1700">
                        <a:latin typeface="Times New Roman"/>
                        <a:ea typeface="Times New Roman"/>
                        <a:cs typeface="Times New Roman"/>
                        <a:sym typeface="Times New Roman"/>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1911619">
                <a:tc>
                  <a:txBody>
                    <a:bodyPr/>
                    <a:lstStyle/>
                    <a:p>
                      <a:pPr marL="0" marR="0" lvl="0" indent="0" algn="ctr" rtl="0">
                        <a:spcBef>
                          <a:spcPts val="0"/>
                        </a:spcBef>
                        <a:spcAft>
                          <a:spcPts val="0"/>
                        </a:spcAft>
                        <a:buNone/>
                      </a:pPr>
                      <a:r>
                        <a:rPr lang="en-US" sz="1700">
                          <a:latin typeface="Times New Roman"/>
                          <a:ea typeface="Times New Roman"/>
                          <a:cs typeface="Times New Roman"/>
                          <a:sym typeface="Times New Roman"/>
                        </a:rPr>
                        <a:t>6.   Mehdizadeh et al</a:t>
                      </a:r>
                      <a:br>
                        <a:rPr lang="en-US" sz="1700">
                          <a:latin typeface="Times New Roman"/>
                          <a:ea typeface="Times New Roman"/>
                          <a:cs typeface="Times New Roman"/>
                          <a:sym typeface="Times New Roman"/>
                        </a:rPr>
                      </a:br>
                      <a:br>
                        <a:rPr lang="en-US" sz="1700">
                          <a:latin typeface="Times New Roman"/>
                          <a:ea typeface="Times New Roman"/>
                          <a:cs typeface="Times New Roman"/>
                          <a:sym typeface="Times New Roman"/>
                        </a:rPr>
                      </a:br>
                      <a:r>
                        <a:rPr lang="en-US" sz="1700">
                          <a:latin typeface="Times New Roman"/>
                          <a:ea typeface="Times New Roman"/>
                          <a:cs typeface="Times New Roman"/>
                          <a:sym typeface="Times New Roman"/>
                        </a:rPr>
                        <a:t> </a:t>
                      </a:r>
                      <a:endParaRPr sz="1700">
                        <a:latin typeface="Times New Roman"/>
                        <a:ea typeface="Times New Roman"/>
                        <a:cs typeface="Times New Roman"/>
                        <a:sym typeface="Times New Roman"/>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br>
                        <a:rPr lang="en-US" sz="1700">
                          <a:latin typeface="Times New Roman"/>
                          <a:ea typeface="Times New Roman"/>
                          <a:cs typeface="Times New Roman"/>
                          <a:sym typeface="Times New Roman"/>
                        </a:rPr>
                      </a:br>
                      <a:r>
                        <a:rPr lang="en-US" sz="1700">
                          <a:latin typeface="Times New Roman"/>
                          <a:ea typeface="Times New Roman"/>
                          <a:cs typeface="Times New Roman"/>
                          <a:sym typeface="Times New Roman"/>
                        </a:rPr>
                        <a:t>a comprehensive review on data analytic methods in  road safety</a:t>
                      </a:r>
                      <a:br>
                        <a:rPr lang="en-US" sz="1700">
                          <a:latin typeface="Times New Roman"/>
                          <a:ea typeface="Times New Roman"/>
                          <a:cs typeface="Times New Roman"/>
                          <a:sym typeface="Times New Roman"/>
                        </a:rPr>
                      </a:br>
                      <a:br>
                        <a:rPr lang="en-US" sz="1700">
                          <a:latin typeface="Times New Roman"/>
                          <a:ea typeface="Times New Roman"/>
                          <a:cs typeface="Times New Roman"/>
                          <a:sym typeface="Times New Roman"/>
                        </a:rPr>
                      </a:br>
                      <a:br>
                        <a:rPr lang="en-US" sz="1700">
                          <a:latin typeface="Times New Roman"/>
                          <a:ea typeface="Times New Roman"/>
                          <a:cs typeface="Times New Roman"/>
                          <a:sym typeface="Times New Roman"/>
                        </a:rPr>
                      </a:br>
                      <a:endParaRPr sz="1700">
                        <a:latin typeface="Times New Roman"/>
                        <a:ea typeface="Times New Roman"/>
                        <a:cs typeface="Times New Roman"/>
                        <a:sym typeface="Times New Roman"/>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285750" marR="0" lvl="0" indent="-285750" algn="l" rtl="0">
                        <a:spcBef>
                          <a:spcPts val="0"/>
                        </a:spcBef>
                        <a:spcAft>
                          <a:spcPts val="0"/>
                        </a:spcAft>
                        <a:buClr>
                          <a:schemeClr val="dk1"/>
                        </a:buClr>
                        <a:buSzPts val="1700"/>
                        <a:buFont typeface="Times New Roman"/>
                        <a:buChar char="•"/>
                      </a:pPr>
                      <a:r>
                        <a:rPr lang="en-US" sz="1700">
                          <a:latin typeface="Times New Roman"/>
                          <a:ea typeface="Times New Roman"/>
                          <a:cs typeface="Times New Roman"/>
                          <a:sym typeface="Times New Roman"/>
                        </a:rPr>
                        <a:t>Comprehencive Study</a:t>
                      </a:r>
                      <a:endParaRPr sz="1700">
                        <a:latin typeface="Times New Roman"/>
                        <a:ea typeface="Times New Roman"/>
                        <a:cs typeface="Times New Roman"/>
                        <a:sym typeface="Times New Roman"/>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342900" marR="0" lvl="0" indent="-342900" algn="l" rtl="0">
                        <a:spcBef>
                          <a:spcPts val="0"/>
                        </a:spcBef>
                        <a:spcAft>
                          <a:spcPts val="0"/>
                        </a:spcAft>
                        <a:buClr>
                          <a:schemeClr val="dk1"/>
                        </a:buClr>
                        <a:buSzPts val="1700"/>
                        <a:buFont typeface="Calibri"/>
                        <a:buAutoNum type="arabicPeriod"/>
                      </a:pPr>
                      <a:r>
                        <a:rPr lang="en-US" sz="1700" i="0" dirty="0">
                          <a:solidFill>
                            <a:schemeClr val="dk1"/>
                          </a:solidFill>
                          <a:latin typeface="Times New Roman"/>
                          <a:ea typeface="Times New Roman"/>
                          <a:cs typeface="Times New Roman"/>
                          <a:sym typeface="Times New Roman"/>
                        </a:rPr>
                        <a:t> </a:t>
                      </a:r>
                      <a:r>
                        <a:rPr lang="en-US" sz="1700" dirty="0">
                          <a:latin typeface="Times New Roman"/>
                          <a:ea typeface="Times New Roman"/>
                          <a:cs typeface="Times New Roman"/>
                          <a:sym typeface="Times New Roman"/>
                        </a:rPr>
                        <a:t>Provide the historical researches on road accident severity prediction</a:t>
                      </a:r>
                      <a:br>
                        <a:rPr lang="en-US" sz="1700" dirty="0">
                          <a:latin typeface="Times New Roman"/>
                          <a:ea typeface="Times New Roman"/>
                          <a:cs typeface="Times New Roman"/>
                          <a:sym typeface="Times New Roman"/>
                        </a:rPr>
                      </a:br>
                      <a:br>
                        <a:rPr lang="en-US" sz="1700" dirty="0">
                          <a:latin typeface="Times New Roman"/>
                          <a:ea typeface="Times New Roman"/>
                          <a:cs typeface="Times New Roman"/>
                          <a:sym typeface="Times New Roman"/>
                        </a:rPr>
                      </a:br>
                      <a:endParaRPr sz="1700" i="0" dirty="0">
                        <a:solidFill>
                          <a:schemeClr val="dk1"/>
                        </a:solidFill>
                        <a:latin typeface="Times New Roman"/>
                        <a:ea typeface="Times New Roman"/>
                        <a:cs typeface="Times New Roman"/>
                        <a:sym typeface="Times New Roman"/>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bl>
          </a:graphicData>
        </a:graphic>
      </p:graphicFrame>
      <p:sp>
        <p:nvSpPr>
          <p:cNvPr id="128" name="Google Shape;128;p8"/>
          <p:cNvSpPr txBox="1"/>
          <p:nvPr/>
        </p:nvSpPr>
        <p:spPr>
          <a:xfrm>
            <a:off x="8763000" y="6508750"/>
            <a:ext cx="27432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r>
              <a:rPr lang="en-US" sz="1700" b="0" i="0" u="none" strike="noStrike" cap="none">
                <a:solidFill>
                  <a:schemeClr val="dk1"/>
                </a:solidFill>
                <a:latin typeface="Times New Roman"/>
                <a:ea typeface="Times New Roman"/>
                <a:cs typeface="Times New Roman"/>
                <a:sym typeface="Times New Roman"/>
              </a:rPr>
              <a:t>8</a:t>
            </a:r>
            <a:endParaRPr sz="1700" b="0" i="0" u="none" strike="noStrike" cap="none">
              <a:solidFill>
                <a:schemeClr val="dk1"/>
              </a:solidFill>
              <a:latin typeface="Times New Roman"/>
              <a:ea typeface="Times New Roman"/>
              <a:cs typeface="Times New Roman"/>
              <a:sym typeface="Times New Roman"/>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graphicFrame>
        <p:nvGraphicFramePr>
          <p:cNvPr id="133" name="Google Shape;133;p9"/>
          <p:cNvGraphicFramePr/>
          <p:nvPr>
            <p:extLst>
              <p:ext uri="{D42A27DB-BD31-4B8C-83A1-F6EECF244321}">
                <p14:modId xmlns:p14="http://schemas.microsoft.com/office/powerpoint/2010/main" val="4093988051"/>
              </p:ext>
            </p:extLst>
          </p:nvPr>
        </p:nvGraphicFramePr>
        <p:xfrm>
          <a:off x="274320" y="138110"/>
          <a:ext cx="11612875" cy="6719900"/>
        </p:xfrm>
        <a:graphic>
          <a:graphicData uri="http://schemas.openxmlformats.org/drawingml/2006/table">
            <a:tbl>
              <a:tblPr>
                <a:noFill/>
                <a:tableStyleId>{1A5C2CF7-66FA-4206-B37D-C6D4C52465C7}</a:tableStyleId>
              </a:tblPr>
              <a:tblGrid>
                <a:gridCol w="11612875">
                  <a:extLst>
                    <a:ext uri="{9D8B030D-6E8A-4147-A177-3AD203B41FA5}">
                      <a16:colId xmlns:a16="http://schemas.microsoft.com/office/drawing/2014/main" val="20000"/>
                    </a:ext>
                  </a:extLst>
                </a:gridCol>
              </a:tblGrid>
              <a:tr h="6719900">
                <a:tc>
                  <a:txBody>
                    <a:bodyPr/>
                    <a:lstStyle/>
                    <a:p>
                      <a:pPr marL="0" marR="0" lvl="0" indent="0" algn="l" rtl="0">
                        <a:spcBef>
                          <a:spcPts val="0"/>
                        </a:spcBef>
                        <a:spcAft>
                          <a:spcPts val="0"/>
                        </a:spcAft>
                        <a:buNone/>
                      </a:pPr>
                      <a:endParaRPr sz="1800" dirty="0"/>
                    </a:p>
                  </a:txBody>
                  <a:tcPr marL="91450" marR="91450" marT="45725" marB="45725">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134" name="Google Shape;134;p9"/>
          <p:cNvSpPr txBox="1">
            <a:spLocks noGrp="1"/>
          </p:cNvSpPr>
          <p:nvPr>
            <p:ph type="title"/>
          </p:nvPr>
        </p:nvSpPr>
        <p:spPr>
          <a:xfrm>
            <a:off x="4123780" y="861806"/>
            <a:ext cx="3944439" cy="57837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ct val="100000"/>
              <a:buFont typeface="Times New Roman"/>
              <a:buNone/>
            </a:pPr>
            <a:r>
              <a:rPr lang="en-US" sz="3200" b="1" u="sng" dirty="0">
                <a:latin typeface="Times New Roman"/>
                <a:ea typeface="Times New Roman"/>
                <a:cs typeface="Times New Roman"/>
                <a:sym typeface="Times New Roman"/>
              </a:rPr>
              <a:t>BLOCK DIAGRAM </a:t>
            </a:r>
            <a:endParaRPr sz="3200" b="1" u="sng" dirty="0">
              <a:latin typeface="Times New Roman"/>
              <a:ea typeface="Times New Roman"/>
              <a:cs typeface="Times New Roman"/>
              <a:sym typeface="Times New Roman"/>
            </a:endParaRPr>
          </a:p>
        </p:txBody>
      </p:sp>
      <p:sp>
        <p:nvSpPr>
          <p:cNvPr id="135" name="Google Shape;135;p9"/>
          <p:cNvSpPr txBox="1">
            <a:spLocks noGrp="1"/>
          </p:cNvSpPr>
          <p:nvPr>
            <p:ph type="sldNum" sz="quarter"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7</a:t>
            </a:fld>
            <a:endParaRPr/>
          </a:p>
        </p:txBody>
      </p:sp>
      <p:pic>
        <p:nvPicPr>
          <p:cNvPr id="3" name="Picture 2">
            <a:extLst>
              <a:ext uri="{FF2B5EF4-FFF2-40B4-BE49-F238E27FC236}">
                <a16:creationId xmlns:a16="http://schemas.microsoft.com/office/drawing/2014/main" id="{5E6EF6B1-D3A9-07DA-CD16-911265DEC0F2}"/>
              </a:ext>
            </a:extLst>
          </p:cNvPr>
          <p:cNvPicPr>
            <a:picLocks noChangeAspect="1"/>
          </p:cNvPicPr>
          <p:nvPr/>
        </p:nvPicPr>
        <p:blipFill>
          <a:blip r:embed="rId3"/>
          <a:stretch>
            <a:fillRect/>
          </a:stretch>
        </p:blipFill>
        <p:spPr>
          <a:xfrm>
            <a:off x="2751524" y="2254185"/>
            <a:ext cx="7140709" cy="3992213"/>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graphicFrame>
        <p:nvGraphicFramePr>
          <p:cNvPr id="141" name="Google Shape;141;g1a49e67488f_0_2"/>
          <p:cNvGraphicFramePr/>
          <p:nvPr/>
        </p:nvGraphicFramePr>
        <p:xfrm>
          <a:off x="274320" y="138110"/>
          <a:ext cx="11612875" cy="6719900"/>
        </p:xfrm>
        <a:graphic>
          <a:graphicData uri="http://schemas.openxmlformats.org/drawingml/2006/table">
            <a:tbl>
              <a:tblPr>
                <a:noFill/>
                <a:tableStyleId>{1A5C2CF7-66FA-4206-B37D-C6D4C52465C7}</a:tableStyleId>
              </a:tblPr>
              <a:tblGrid>
                <a:gridCol w="11612875">
                  <a:extLst>
                    <a:ext uri="{9D8B030D-6E8A-4147-A177-3AD203B41FA5}">
                      <a16:colId xmlns:a16="http://schemas.microsoft.com/office/drawing/2014/main" val="20000"/>
                    </a:ext>
                  </a:extLst>
                </a:gridCol>
              </a:tblGrid>
              <a:tr h="6719900">
                <a:tc>
                  <a:txBody>
                    <a:bodyPr/>
                    <a:lstStyle/>
                    <a:p>
                      <a:pPr marL="0" marR="0" lvl="0" indent="0" algn="l" rtl="0">
                        <a:spcBef>
                          <a:spcPts val="0"/>
                        </a:spcBef>
                        <a:spcAft>
                          <a:spcPts val="0"/>
                        </a:spcAft>
                        <a:buNone/>
                      </a:pPr>
                      <a:endParaRPr sz="1800"/>
                    </a:p>
                  </a:txBody>
                  <a:tcPr marL="91450" marR="91450" marT="45725" marB="45725">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142" name="Google Shape;142;g1a49e67488f_0_2"/>
          <p:cNvSpPr txBox="1">
            <a:spLocks noGrp="1"/>
          </p:cNvSpPr>
          <p:nvPr>
            <p:ph type="title"/>
          </p:nvPr>
        </p:nvSpPr>
        <p:spPr>
          <a:xfrm>
            <a:off x="3009355" y="909743"/>
            <a:ext cx="6173289" cy="307345"/>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ct val="100000"/>
              <a:buFont typeface="Times New Roman"/>
              <a:buNone/>
            </a:pPr>
            <a:r>
              <a:rPr lang="en-US" sz="3200" b="1" u="sng" dirty="0">
                <a:latin typeface="Times New Roman"/>
                <a:ea typeface="Times New Roman"/>
                <a:cs typeface="Times New Roman"/>
                <a:sym typeface="Times New Roman"/>
              </a:rPr>
              <a:t>SYSTEM WORK FLOW DIAGRAM </a:t>
            </a:r>
            <a:endParaRPr sz="3200" b="1" u="sng" dirty="0">
              <a:latin typeface="Times New Roman"/>
              <a:ea typeface="Times New Roman"/>
              <a:cs typeface="Times New Roman"/>
              <a:sym typeface="Times New Roman"/>
            </a:endParaRPr>
          </a:p>
        </p:txBody>
      </p:sp>
      <p:sp>
        <p:nvSpPr>
          <p:cNvPr id="143" name="Google Shape;143;g1a49e67488f_0_2"/>
          <p:cNvSpPr txBox="1">
            <a:spLocks noGrp="1"/>
          </p:cNvSpPr>
          <p:nvPr>
            <p:ph type="sldNum" sz="quarter"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8</a:t>
            </a:fld>
            <a:endParaRPr/>
          </a:p>
        </p:txBody>
      </p:sp>
      <p:pic>
        <p:nvPicPr>
          <p:cNvPr id="3" name="Picture 2">
            <a:extLst>
              <a:ext uri="{FF2B5EF4-FFF2-40B4-BE49-F238E27FC236}">
                <a16:creationId xmlns:a16="http://schemas.microsoft.com/office/drawing/2014/main" id="{72E32BD3-D15B-4D23-F8DA-336E37C07543}"/>
              </a:ext>
            </a:extLst>
          </p:cNvPr>
          <p:cNvPicPr>
            <a:picLocks noChangeAspect="1"/>
          </p:cNvPicPr>
          <p:nvPr/>
        </p:nvPicPr>
        <p:blipFill>
          <a:blip r:embed="rId3"/>
          <a:stretch>
            <a:fillRect/>
          </a:stretch>
        </p:blipFill>
        <p:spPr>
          <a:xfrm>
            <a:off x="2404109" y="2309426"/>
            <a:ext cx="9004326" cy="4084936"/>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13"/>
          <p:cNvSpPr txBox="1">
            <a:spLocks noGrp="1"/>
          </p:cNvSpPr>
          <p:nvPr>
            <p:ph type="title"/>
          </p:nvPr>
        </p:nvSpPr>
        <p:spPr>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ts val="2700"/>
              <a:buFont typeface="Times New Roman"/>
              <a:buNone/>
            </a:pPr>
            <a:r>
              <a:rPr lang="en-US" sz="3300" b="1" u="sng" dirty="0">
                <a:latin typeface="Times New Roman"/>
                <a:ea typeface="Times New Roman"/>
                <a:cs typeface="Times New Roman"/>
                <a:sym typeface="Times New Roman"/>
              </a:rPr>
              <a:t>MODULES</a:t>
            </a:r>
            <a:br>
              <a:rPr lang="en-US" dirty="0">
                <a:latin typeface="Times New Roman"/>
                <a:ea typeface="Times New Roman"/>
                <a:cs typeface="Times New Roman"/>
                <a:sym typeface="Times New Roman"/>
              </a:rPr>
            </a:br>
            <a:endParaRPr dirty="0"/>
          </a:p>
        </p:txBody>
      </p:sp>
      <p:sp>
        <p:nvSpPr>
          <p:cNvPr id="177" name="Google Shape;177;p13"/>
          <p:cNvSpPr txBox="1">
            <a:spLocks noGrp="1"/>
          </p:cNvSpPr>
          <p:nvPr>
            <p:ph idx="1"/>
          </p:nvPr>
        </p:nvSpPr>
        <p:spPr>
          <a:xfrm>
            <a:off x="838200" y="2503170"/>
            <a:ext cx="10515600" cy="3673793"/>
          </a:xfrm>
          <a:prstGeom prst="rect">
            <a:avLst/>
          </a:prstGeom>
          <a:noFill/>
          <a:ln>
            <a:noFill/>
          </a:ln>
        </p:spPr>
        <p:txBody>
          <a:bodyPr spcFirstLastPara="1" wrap="square" lIns="91425" tIns="45700" rIns="91425" bIns="45700" anchor="t" anchorCtr="0">
            <a:normAutofit/>
          </a:bodyPr>
          <a:lstStyle/>
          <a:p>
            <a:pPr marL="571500" marR="0" lvl="0" indent="-571500" algn="l" rtl="0">
              <a:lnSpc>
                <a:spcPct val="90000"/>
              </a:lnSpc>
              <a:spcBef>
                <a:spcPts val="1000"/>
              </a:spcBef>
              <a:spcAft>
                <a:spcPts val="0"/>
              </a:spcAft>
              <a:buClr>
                <a:schemeClr val="dk1"/>
              </a:buClr>
              <a:buSzPts val="3000"/>
              <a:buFont typeface="Calibri"/>
              <a:buAutoNum type="romanUcPeriod"/>
            </a:pPr>
            <a:r>
              <a:rPr lang="en-US" sz="2800" b="0" i="0" u="none" strike="noStrike" cap="none" dirty="0">
                <a:solidFill>
                  <a:schemeClr val="dk1"/>
                </a:solidFill>
                <a:latin typeface="Times New Roman"/>
                <a:ea typeface="Times New Roman"/>
                <a:cs typeface="Times New Roman"/>
                <a:sym typeface="Times New Roman"/>
              </a:rPr>
              <a:t>Module 1: Data Collection</a:t>
            </a:r>
            <a:endParaRPr lang="en-US" sz="2800" dirty="0"/>
          </a:p>
          <a:p>
            <a:pPr marL="514350" marR="0" lvl="0" indent="-514350" algn="l" rtl="0">
              <a:lnSpc>
                <a:spcPct val="90000"/>
              </a:lnSpc>
              <a:spcBef>
                <a:spcPts val="1000"/>
              </a:spcBef>
              <a:spcAft>
                <a:spcPts val="0"/>
              </a:spcAft>
              <a:buClr>
                <a:schemeClr val="dk1"/>
              </a:buClr>
              <a:buSzPts val="3000"/>
              <a:buFont typeface="Calibri"/>
              <a:buAutoNum type="romanUcPeriod"/>
            </a:pPr>
            <a:r>
              <a:rPr lang="en-US" sz="2800" b="0" i="0" u="none" strike="noStrike" cap="none" dirty="0">
                <a:solidFill>
                  <a:schemeClr val="dk1"/>
                </a:solidFill>
                <a:latin typeface="Times New Roman"/>
                <a:ea typeface="Times New Roman"/>
                <a:cs typeface="Times New Roman"/>
                <a:sym typeface="Times New Roman"/>
              </a:rPr>
              <a:t>Module 2: </a:t>
            </a:r>
            <a:r>
              <a:rPr lang="en-US" sz="2800" dirty="0">
                <a:solidFill>
                  <a:schemeClr val="dk1"/>
                </a:solidFill>
                <a:latin typeface="Times New Roman"/>
                <a:ea typeface="Times New Roman"/>
                <a:cs typeface="Times New Roman"/>
                <a:sym typeface="Times New Roman"/>
              </a:rPr>
              <a:t>Data Preprocessing</a:t>
            </a:r>
            <a:endParaRPr lang="en-US" sz="2800" dirty="0"/>
          </a:p>
          <a:p>
            <a:pPr marL="514350" marR="0" lvl="0" indent="-514350" algn="l" rtl="0">
              <a:lnSpc>
                <a:spcPct val="90000"/>
              </a:lnSpc>
              <a:spcBef>
                <a:spcPts val="1000"/>
              </a:spcBef>
              <a:spcAft>
                <a:spcPts val="0"/>
              </a:spcAft>
              <a:buClr>
                <a:schemeClr val="dk1"/>
              </a:buClr>
              <a:buSzPts val="3000"/>
              <a:buFont typeface="Calibri"/>
              <a:buAutoNum type="romanUcPeriod"/>
            </a:pPr>
            <a:r>
              <a:rPr lang="en-US" sz="2800" b="0" i="0" u="none" strike="noStrike" cap="none" dirty="0">
                <a:solidFill>
                  <a:schemeClr val="dk1"/>
                </a:solidFill>
                <a:latin typeface="Times New Roman"/>
                <a:ea typeface="Times New Roman"/>
                <a:cs typeface="Times New Roman"/>
                <a:sym typeface="Times New Roman"/>
              </a:rPr>
              <a:t>Module 3: </a:t>
            </a:r>
            <a:r>
              <a:rPr lang="en-US" sz="2800" dirty="0">
                <a:solidFill>
                  <a:schemeClr val="dk1"/>
                </a:solidFill>
                <a:latin typeface="Times New Roman"/>
                <a:ea typeface="Times New Roman"/>
                <a:cs typeface="Times New Roman"/>
                <a:sym typeface="Times New Roman"/>
              </a:rPr>
              <a:t>Classification</a:t>
            </a:r>
          </a:p>
          <a:p>
            <a:pPr marL="514350" marR="0" lvl="0" indent="-514350" algn="l" rtl="0">
              <a:lnSpc>
                <a:spcPct val="90000"/>
              </a:lnSpc>
              <a:spcBef>
                <a:spcPts val="1000"/>
              </a:spcBef>
              <a:spcAft>
                <a:spcPts val="0"/>
              </a:spcAft>
              <a:buClr>
                <a:schemeClr val="dk1"/>
              </a:buClr>
              <a:buSzPts val="3000"/>
              <a:buFont typeface="Times New Roman"/>
              <a:buAutoNum type="romanUcPeriod"/>
            </a:pPr>
            <a:r>
              <a:rPr lang="en-US" sz="2800" dirty="0">
                <a:solidFill>
                  <a:schemeClr val="dk1"/>
                </a:solidFill>
                <a:latin typeface="Times New Roman"/>
                <a:ea typeface="Times New Roman"/>
                <a:cs typeface="Times New Roman"/>
                <a:sym typeface="Times New Roman"/>
              </a:rPr>
              <a:t>Module 4: Performance Evaluation</a:t>
            </a:r>
          </a:p>
          <a:p>
            <a:pPr marL="514350" marR="0" lvl="0" indent="-514350" algn="l" rtl="0">
              <a:lnSpc>
                <a:spcPct val="90000"/>
              </a:lnSpc>
              <a:spcBef>
                <a:spcPts val="1000"/>
              </a:spcBef>
              <a:spcAft>
                <a:spcPts val="0"/>
              </a:spcAft>
              <a:buClr>
                <a:schemeClr val="dk1"/>
              </a:buClr>
              <a:buSzPts val="3000"/>
              <a:buFont typeface="Times New Roman"/>
              <a:buAutoNum type="romanUcPeriod"/>
            </a:pPr>
            <a:r>
              <a:rPr lang="en-US" sz="2800" dirty="0">
                <a:solidFill>
                  <a:schemeClr val="dk1"/>
                </a:solidFill>
                <a:latin typeface="Times New Roman"/>
                <a:ea typeface="Times New Roman"/>
                <a:cs typeface="Times New Roman"/>
                <a:sym typeface="Times New Roman"/>
              </a:rPr>
              <a:t>Implement UI</a:t>
            </a:r>
          </a:p>
        </p:txBody>
      </p:sp>
      <p:sp>
        <p:nvSpPr>
          <p:cNvPr id="178" name="Google Shape;178;p13"/>
          <p:cNvSpPr txBox="1">
            <a:spLocks noGrp="1"/>
          </p:cNvSpPr>
          <p:nvPr>
            <p:ph type="sldNum" sz="quarter"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9</a:t>
            </a:fld>
            <a:endParaRPr/>
          </a:p>
        </p:txBody>
      </p:sp>
    </p:spTree>
    <p:extLst>
      <p:ext uri="{BB962C8B-B14F-4D97-AF65-F5344CB8AC3E}">
        <p14:creationId xmlns:p14="http://schemas.microsoft.com/office/powerpoint/2010/main" val="242664590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Ion Boardroom</Template>
  <TotalTime>32</TotalTime>
  <Words>1481</Words>
  <Application>Microsoft Office PowerPoint</Application>
  <PresentationFormat>Widescreen</PresentationFormat>
  <Paragraphs>210</Paragraphs>
  <Slides>32</Slides>
  <Notes>32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32</vt:i4>
      </vt:variant>
    </vt:vector>
  </HeadingPairs>
  <TitlesOfParts>
    <vt:vector size="40" baseType="lpstr">
      <vt:lpstr>Calibri</vt:lpstr>
      <vt:lpstr>Times New Roman</vt:lpstr>
      <vt:lpstr>Times</vt:lpstr>
      <vt:lpstr>Century Gothic</vt:lpstr>
      <vt:lpstr>Cambria Math</vt:lpstr>
      <vt:lpstr>Arial</vt:lpstr>
      <vt:lpstr>Wingdings 3</vt:lpstr>
      <vt:lpstr>Ion Boardroom</vt:lpstr>
      <vt:lpstr>ACCIDENT SEVERITY PREDICTION  USING MACHINE LEARNING</vt:lpstr>
      <vt:lpstr>INDEX</vt:lpstr>
      <vt:lpstr>OBJECTIVE</vt:lpstr>
      <vt:lpstr>LITERATURE SURVEY </vt:lpstr>
      <vt:lpstr>PowerPoint Presentation</vt:lpstr>
      <vt:lpstr>PowerPoint Presentation</vt:lpstr>
      <vt:lpstr>BLOCK DIAGRAM </vt:lpstr>
      <vt:lpstr>SYSTEM WORK FLOW DIAGRAM </vt:lpstr>
      <vt:lpstr>MODULES </vt:lpstr>
      <vt:lpstr>Module 1: Data Collection </vt:lpstr>
      <vt:lpstr>Module 2: Data Preprocessing</vt:lpstr>
      <vt:lpstr>Module 3: Classification </vt:lpstr>
      <vt:lpstr>Decision Tree Learning</vt:lpstr>
      <vt:lpstr>Random Forest Learning</vt:lpstr>
      <vt:lpstr>KNN Learning</vt:lpstr>
      <vt:lpstr>Gradient Boosting Learning</vt:lpstr>
      <vt:lpstr>Module 4: Performance Evaluation </vt:lpstr>
      <vt:lpstr>Contd..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ACCIDENT SEVERITY PREDICTION USING MACHINE LEARNING</dc:title>
  <dc:creator>Admin</dc:creator>
  <cp:lastModifiedBy>ADMIN</cp:lastModifiedBy>
  <cp:revision>31</cp:revision>
  <dcterms:created xsi:type="dcterms:W3CDTF">2021-01-05T13:42:17Z</dcterms:created>
  <dcterms:modified xsi:type="dcterms:W3CDTF">2024-03-14T17:16:26Z</dcterms:modified>
</cp:coreProperties>
</file>